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2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2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1"/>
            <a:ext cx="12192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 dirty="0">
              <a:latin typeface="Arial Black" pitchFamily="34" charset="0"/>
            </a:endParaRPr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12192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6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tIns="0" bIns="0" anchor="t"/>
          <a:lstStyle>
            <a:lvl1pPr algn="l">
              <a:defRPr sz="4700" b="1"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  <a:latin typeface="Arial Black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E12479-8A5D-46F1-9435-5C47E0C618C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DCB5F-87E9-48FB-9FFF-015DB81E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605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20000" cy="125095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F4E12479-8A5D-46F1-9435-5C47E0C618C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14ADCB5F-87E9-48FB-9FFF-015DB81E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651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8798985" y="0"/>
            <a:ext cx="61383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 bwMode="ltGray">
          <a:xfrm>
            <a:off x="8864600" y="0"/>
            <a:ext cx="33528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F4E12479-8A5D-46F1-9435-5C47E0C618C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018" y="6376989"/>
            <a:ext cx="5115983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DCB5F-87E9-48FB-9FFF-015DB81E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686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7620000" cy="1252728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E12479-8A5D-46F1-9435-5C47E0C618C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DCB5F-87E9-48FB-9FFF-015DB81ED93D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ABB869-A92E-413B-8F3D-8FE42B0C13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067" y="106362"/>
            <a:ext cx="3829768" cy="12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503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1"/>
            <a:ext cx="12192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4"/>
            <a:ext cx="12192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6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8872"/>
            <a:ext cx="7721600" cy="1636776"/>
          </a:xfrm>
        </p:spPr>
        <p:txBody>
          <a:bodyPr tIns="0" rIns="91440" bIns="0" anchor="b"/>
          <a:lstStyle>
            <a:lvl1pPr algn="l">
              <a:defRPr sz="4700" b="1" cap="none" baseline="0"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828800"/>
            <a:ext cx="11176000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  <a:latin typeface="Arial Black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E12479-8A5D-46F1-9435-5C47E0C618C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DCB5F-87E9-48FB-9FFF-015DB81E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7638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20000" cy="125095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E12479-8A5D-46F1-9435-5C47E0C618C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DCB5F-87E9-48FB-9FFF-015DB81E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518400" cy="125095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F4E12479-8A5D-46F1-9435-5C47E0C618C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14ADCB5F-87E9-48FB-9FFF-015DB81E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8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20000" cy="1250950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E12479-8A5D-46F1-9435-5C47E0C618C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DCB5F-87E9-48FB-9FFF-015DB81E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88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E12479-8A5D-46F1-9435-5C47E0C618C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DCB5F-87E9-48FB-9FFF-015DB81E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11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3807885" y="0"/>
            <a:ext cx="61383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 bwMode="invGray">
          <a:xfrm>
            <a:off x="3807885" y="0"/>
            <a:ext cx="61383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7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F4E12479-8A5D-46F1-9435-5C47E0C618C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14ADCB5F-87E9-48FB-9FFF-015DB81E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3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07885" y="0"/>
            <a:ext cx="61383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Rectangle 5"/>
          <p:cNvSpPr/>
          <p:nvPr/>
        </p:nvSpPr>
        <p:spPr bwMode="invGray">
          <a:xfrm>
            <a:off x="3807885" y="0"/>
            <a:ext cx="61383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pic>
        <p:nvPicPr>
          <p:cNvPr id="7" name="Picture 2" descr="C:\Users\vanb\Desktop\cm2blackLogo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52400"/>
            <a:ext cx="38608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>
                <a:latin typeface="Arial Black" pitchFamily="34" charset="0"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220133" y="1169988"/>
            <a:ext cx="3363384" cy="201612"/>
          </a:xfrm>
        </p:spPr>
        <p:txBody>
          <a:bodyPr/>
          <a:lstStyle>
            <a:lvl1pPr>
              <a:defRPr/>
            </a:lvl1pPr>
          </a:lstStyle>
          <a:p>
            <a:fld id="{F4E12479-8A5D-46F1-9435-5C47E0C618C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067" y="1169988"/>
            <a:ext cx="6925733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8851" y="1169988"/>
            <a:ext cx="977900" cy="201612"/>
          </a:xfrm>
        </p:spPr>
        <p:txBody>
          <a:bodyPr/>
          <a:lstStyle>
            <a:lvl1pPr>
              <a:defRPr/>
            </a:lvl1pPr>
          </a:lstStyle>
          <a:p>
            <a:fld id="{14ADCB5F-87E9-48FB-9FFF-015DB81E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555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12192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0" y="1"/>
            <a:ext cx="12192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774825"/>
            <a:ext cx="10972800" cy="462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7000"/>
            <a:ext cx="28448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4E12479-8A5D-46F1-9435-5C47E0C618CB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018" y="6477000"/>
            <a:ext cx="7344833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8934" y="6477000"/>
            <a:ext cx="977900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4ADCB5F-87E9-48FB-9FFF-015DB81ED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3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eaLnBrk="1" fontAlgn="base" hangingPunct="1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1" fontAlgn="base" hangingPunct="1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1" fontAlgn="base" hangingPunct="1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1" fontAlgn="base" hangingPunct="1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E2236E2-75CE-4CBE-9514-CB42364EE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Borders: The Problem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ACCE065-890C-4229-86E8-D090FF426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4825"/>
            <a:ext cx="10972800" cy="2680217"/>
          </a:xfrm>
        </p:spPr>
        <p:txBody>
          <a:bodyPr/>
          <a:lstStyle/>
          <a:p>
            <a:r>
              <a:rPr lang="en-US" sz="2800" dirty="0"/>
              <a:t>Consider a black and white image, where every pixel has a value of either 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2800" dirty="0"/>
              <a:t> or </a:t>
            </a:r>
            <a:r>
              <a:rPr lang="en-US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2800" dirty="0"/>
              <a:t>. </a:t>
            </a:r>
          </a:p>
          <a:p>
            <a:r>
              <a:rPr lang="en-US" sz="2800" dirty="0"/>
              <a:t>Define a region of the image as a collection of pixels that all have the same value, and are interconnected. </a:t>
            </a:r>
          </a:p>
          <a:p>
            <a:r>
              <a:rPr lang="en-US" sz="2800" dirty="0"/>
              <a:t>You need to make sure every region has a border.</a:t>
            </a:r>
          </a:p>
          <a:p>
            <a:r>
              <a:rPr lang="en-US" sz="2800" dirty="0"/>
              <a:t>What’s the minimum number of regions you must draw a border around to ensure that every region has a border?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17999E2-795C-4775-9BDF-63AA6954A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56247"/>
              </p:ext>
            </p:extLst>
          </p:nvPr>
        </p:nvGraphicFramePr>
        <p:xfrm>
          <a:off x="2532158" y="5256556"/>
          <a:ext cx="6850383" cy="915543"/>
        </p:xfrm>
        <a:graphic>
          <a:graphicData uri="http://schemas.openxmlformats.org/drawingml/2006/table">
            <a:tbl>
              <a:tblPr firstRow="1" firstCol="1" bandRow="1"/>
              <a:tblGrid>
                <a:gridCol w="284066">
                  <a:extLst>
                    <a:ext uri="{9D8B030D-6E8A-4147-A177-3AD203B41FA5}">
                      <a16:colId xmlns:a16="http://schemas.microsoft.com/office/drawing/2014/main" val="2480359065"/>
                    </a:ext>
                  </a:extLst>
                </a:gridCol>
                <a:gridCol w="284066">
                  <a:extLst>
                    <a:ext uri="{9D8B030D-6E8A-4147-A177-3AD203B41FA5}">
                      <a16:colId xmlns:a16="http://schemas.microsoft.com/office/drawing/2014/main" val="4277364610"/>
                    </a:ext>
                  </a:extLst>
                </a:gridCol>
                <a:gridCol w="284066">
                  <a:extLst>
                    <a:ext uri="{9D8B030D-6E8A-4147-A177-3AD203B41FA5}">
                      <a16:colId xmlns:a16="http://schemas.microsoft.com/office/drawing/2014/main" val="574071928"/>
                    </a:ext>
                  </a:extLst>
                </a:gridCol>
                <a:gridCol w="1816577">
                  <a:extLst>
                    <a:ext uri="{9D8B030D-6E8A-4147-A177-3AD203B41FA5}">
                      <a16:colId xmlns:a16="http://schemas.microsoft.com/office/drawing/2014/main" val="2714289968"/>
                    </a:ext>
                  </a:extLst>
                </a:gridCol>
                <a:gridCol w="284066">
                  <a:extLst>
                    <a:ext uri="{9D8B030D-6E8A-4147-A177-3AD203B41FA5}">
                      <a16:colId xmlns:a16="http://schemas.microsoft.com/office/drawing/2014/main" val="1010665290"/>
                    </a:ext>
                  </a:extLst>
                </a:gridCol>
                <a:gridCol w="284066">
                  <a:extLst>
                    <a:ext uri="{9D8B030D-6E8A-4147-A177-3AD203B41FA5}">
                      <a16:colId xmlns:a16="http://schemas.microsoft.com/office/drawing/2014/main" val="2882989659"/>
                    </a:ext>
                  </a:extLst>
                </a:gridCol>
                <a:gridCol w="258481">
                  <a:extLst>
                    <a:ext uri="{9D8B030D-6E8A-4147-A177-3AD203B41FA5}">
                      <a16:colId xmlns:a16="http://schemas.microsoft.com/office/drawing/2014/main" val="2139000508"/>
                    </a:ext>
                  </a:extLst>
                </a:gridCol>
                <a:gridCol w="1924825">
                  <a:extLst>
                    <a:ext uri="{9D8B030D-6E8A-4147-A177-3AD203B41FA5}">
                      <a16:colId xmlns:a16="http://schemas.microsoft.com/office/drawing/2014/main" val="3673305997"/>
                    </a:ext>
                  </a:extLst>
                </a:gridCol>
                <a:gridCol w="293906">
                  <a:extLst>
                    <a:ext uri="{9D8B030D-6E8A-4147-A177-3AD203B41FA5}">
                      <a16:colId xmlns:a16="http://schemas.microsoft.com/office/drawing/2014/main" val="3829143340"/>
                    </a:ext>
                  </a:extLst>
                </a:gridCol>
                <a:gridCol w="284066">
                  <a:extLst>
                    <a:ext uri="{9D8B030D-6E8A-4147-A177-3AD203B41FA5}">
                      <a16:colId xmlns:a16="http://schemas.microsoft.com/office/drawing/2014/main" val="2767537742"/>
                    </a:ext>
                  </a:extLst>
                </a:gridCol>
                <a:gridCol w="284066">
                  <a:extLst>
                    <a:ext uri="{9D8B030D-6E8A-4147-A177-3AD203B41FA5}">
                      <a16:colId xmlns:a16="http://schemas.microsoft.com/office/drawing/2014/main" val="3262962447"/>
                    </a:ext>
                  </a:extLst>
                </a:gridCol>
                <a:gridCol w="284066">
                  <a:extLst>
                    <a:ext uri="{9D8B030D-6E8A-4147-A177-3AD203B41FA5}">
                      <a16:colId xmlns:a16="http://schemas.microsoft.com/office/drawing/2014/main" val="4178907730"/>
                    </a:ext>
                  </a:extLst>
                </a:gridCol>
                <a:gridCol w="284066">
                  <a:extLst>
                    <a:ext uri="{9D8B030D-6E8A-4147-A177-3AD203B41FA5}">
                      <a16:colId xmlns:a16="http://schemas.microsoft.com/office/drawing/2014/main" val="36829416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1673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84290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9935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247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FE760-1959-49E7-9912-A7EF1C3A3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Borders: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301D5-ADA5-4EC2-967A-A10FC35CE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4825"/>
            <a:ext cx="10972800" cy="508317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Firstly, every region on the edge must have its border drawn</a:t>
            </a:r>
          </a:p>
          <a:p>
            <a:pPr lvl="1"/>
            <a:r>
              <a:rPr lang="en-US" dirty="0"/>
              <a:t>There’s no other way to get the outside edge borders</a:t>
            </a:r>
          </a:p>
          <a:p>
            <a:pPr lvl="1"/>
            <a:endParaRPr lang="en-US" dirty="0"/>
          </a:p>
          <a:p>
            <a:r>
              <a:rPr lang="en-US" dirty="0"/>
              <a:t>For the inside, form a graph</a:t>
            </a:r>
          </a:p>
          <a:p>
            <a:pPr lvl="1"/>
            <a:r>
              <a:rPr lang="en-US" dirty="0"/>
              <a:t>Every region is a node</a:t>
            </a:r>
          </a:p>
          <a:p>
            <a:pPr lvl="1"/>
            <a:r>
              <a:rPr lang="en-US" dirty="0"/>
              <a:t>There’s an edge between nodes if their regions need a border between them</a:t>
            </a:r>
          </a:p>
          <a:p>
            <a:pPr lvl="1"/>
            <a:endParaRPr lang="en-US" dirty="0"/>
          </a:p>
          <a:p>
            <a:r>
              <a:rPr lang="en-US" dirty="0"/>
              <a:t>Now, the problem is Vertex Cover</a:t>
            </a:r>
          </a:p>
          <a:p>
            <a:pPr lvl="1"/>
            <a:r>
              <a:rPr lang="en-US" dirty="0"/>
              <a:t>i.e., minimum number of nodes to cover all edges</a:t>
            </a:r>
          </a:p>
          <a:p>
            <a:pPr lvl="1"/>
            <a:endParaRPr lang="en-US" dirty="0"/>
          </a:p>
          <a:p>
            <a:r>
              <a:rPr lang="en-US" dirty="0"/>
              <a:t>Vertex Cover is NP-Complete in general, BUT this is a </a:t>
            </a:r>
            <a:r>
              <a:rPr lang="en-US"/>
              <a:t>Bipartite Graph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0-region nodes, 1-region nodes, with only edges 0</a:t>
            </a:r>
            <a:r>
              <a:rPr lang="en-US" dirty="0">
                <a:sym typeface="Wingdings" panose="05000000000000000000" pitchFamily="2" charset="2"/>
              </a:rPr>
              <a:t>↔1, never 0↔0 or 1↔1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err="1"/>
              <a:t>Konig’s</a:t>
            </a:r>
            <a:r>
              <a:rPr lang="en-US" dirty="0"/>
              <a:t> Theorem says that you can find a Vertex Cover in a Bipartite Graph by finding a maximal matching</a:t>
            </a:r>
          </a:p>
          <a:p>
            <a:pPr lvl="1"/>
            <a:r>
              <a:rPr lang="en-US" dirty="0"/>
              <a:t>So, use your favorite matching technique!</a:t>
            </a:r>
          </a:p>
        </p:txBody>
      </p:sp>
    </p:spTree>
    <p:extLst>
      <p:ext uri="{BB962C8B-B14F-4D97-AF65-F5344CB8AC3E}">
        <p14:creationId xmlns:p14="http://schemas.microsoft.com/office/powerpoint/2010/main" val="4088098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80967-FC82-48CF-B402-A4CFAE1B4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Borders: Non-Solution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07A7B8-714E-4F47-93BE-5AECBCDD3F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4826"/>
            <a:ext cx="10972800" cy="1252728"/>
          </a:xfrm>
        </p:spPr>
        <p:txBody>
          <a:bodyPr/>
          <a:lstStyle/>
          <a:p>
            <a:r>
              <a:rPr lang="en-US" sz="2400" dirty="0"/>
              <a:t>There are several techniques that look like they might work, but won’t.</a:t>
            </a:r>
          </a:p>
          <a:p>
            <a:r>
              <a:rPr lang="en-US" sz="2400" dirty="0"/>
              <a:t>The first of these: After handling the edges, count the number of 0-regions, and the number of 1-regions, and use the smaller of the two.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In this case, after handling edges, there are 3 0-regions and 3 1-regions, But, the interior can be handled by drawing borders around the two large T-shaped regions. 10 edge regions + 2 interior = 12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E4F6C06-D929-4F77-A418-80EEA0E748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0442261"/>
              </p:ext>
            </p:extLst>
          </p:nvPr>
        </p:nvGraphicFramePr>
        <p:xfrm>
          <a:off x="5044659" y="3162861"/>
          <a:ext cx="2102682" cy="198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0447">
                  <a:extLst>
                    <a:ext uri="{9D8B030D-6E8A-4147-A177-3AD203B41FA5}">
                      <a16:colId xmlns:a16="http://schemas.microsoft.com/office/drawing/2014/main" val="1971573855"/>
                    </a:ext>
                  </a:extLst>
                </a:gridCol>
                <a:gridCol w="350447">
                  <a:extLst>
                    <a:ext uri="{9D8B030D-6E8A-4147-A177-3AD203B41FA5}">
                      <a16:colId xmlns:a16="http://schemas.microsoft.com/office/drawing/2014/main" val="3894104441"/>
                    </a:ext>
                  </a:extLst>
                </a:gridCol>
                <a:gridCol w="350447">
                  <a:extLst>
                    <a:ext uri="{9D8B030D-6E8A-4147-A177-3AD203B41FA5}">
                      <a16:colId xmlns:a16="http://schemas.microsoft.com/office/drawing/2014/main" val="2701458804"/>
                    </a:ext>
                  </a:extLst>
                </a:gridCol>
                <a:gridCol w="350447">
                  <a:extLst>
                    <a:ext uri="{9D8B030D-6E8A-4147-A177-3AD203B41FA5}">
                      <a16:colId xmlns:a16="http://schemas.microsoft.com/office/drawing/2014/main" val="2133920370"/>
                    </a:ext>
                  </a:extLst>
                </a:gridCol>
                <a:gridCol w="350447">
                  <a:extLst>
                    <a:ext uri="{9D8B030D-6E8A-4147-A177-3AD203B41FA5}">
                      <a16:colId xmlns:a16="http://schemas.microsoft.com/office/drawing/2014/main" val="1190523419"/>
                    </a:ext>
                  </a:extLst>
                </a:gridCol>
                <a:gridCol w="350447">
                  <a:extLst>
                    <a:ext uri="{9D8B030D-6E8A-4147-A177-3AD203B41FA5}">
                      <a16:colId xmlns:a16="http://schemas.microsoft.com/office/drawing/2014/main" val="33451399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0928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796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9201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053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1826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177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6637D-5DBD-4731-B57F-B18EFC045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Borders: Non-Solution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DA344-9865-4C40-9197-D39D196CC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23037"/>
            <a:ext cx="10972800" cy="1252729"/>
          </a:xfrm>
        </p:spPr>
        <p:txBody>
          <a:bodyPr/>
          <a:lstStyle/>
          <a:p>
            <a:r>
              <a:rPr lang="en-US" sz="2400" dirty="0"/>
              <a:t>How about a Greedy algorithm?</a:t>
            </a:r>
          </a:p>
          <a:p>
            <a:r>
              <a:rPr lang="en-US" sz="2400" dirty="0"/>
              <a:t>For the interior, always choose the region with the most edges first.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119062" indent="0">
              <a:buNone/>
            </a:pPr>
            <a:endParaRPr lang="en-US" sz="2400" dirty="0"/>
          </a:p>
          <a:p>
            <a:pPr marL="119062" indent="0">
              <a:buNone/>
            </a:pPr>
            <a:endParaRPr lang="en-US" sz="2400" dirty="0"/>
          </a:p>
          <a:p>
            <a:r>
              <a:rPr lang="en-US" sz="2400" dirty="0"/>
              <a:t>In this case, the interior region with the most edges is the large 0-region. </a:t>
            </a:r>
          </a:p>
          <a:p>
            <a:r>
              <a:rPr lang="en-US" sz="2400" dirty="0"/>
              <a:t>But, you still have to draw around all of the 1-regions to get all of the singleton 0-regions (or use the four leftmost 0-regions instead of the 4 singleton 1-regions).</a:t>
            </a:r>
          </a:p>
          <a:p>
            <a:r>
              <a:rPr lang="en-US" sz="2400" dirty="0"/>
              <a:t>You can do the job by just drawing around the 1-regions.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C8B1F55-BD3E-41DB-B058-5D50E4582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679047"/>
              </p:ext>
            </p:extLst>
          </p:nvPr>
        </p:nvGraphicFramePr>
        <p:xfrm>
          <a:off x="4302540" y="2585831"/>
          <a:ext cx="358692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8692">
                  <a:extLst>
                    <a:ext uri="{9D8B030D-6E8A-4147-A177-3AD203B41FA5}">
                      <a16:colId xmlns:a16="http://schemas.microsoft.com/office/drawing/2014/main" val="4098176556"/>
                    </a:ext>
                  </a:extLst>
                </a:gridCol>
                <a:gridCol w="358692">
                  <a:extLst>
                    <a:ext uri="{9D8B030D-6E8A-4147-A177-3AD203B41FA5}">
                      <a16:colId xmlns:a16="http://schemas.microsoft.com/office/drawing/2014/main" val="200516426"/>
                    </a:ext>
                  </a:extLst>
                </a:gridCol>
                <a:gridCol w="358692">
                  <a:extLst>
                    <a:ext uri="{9D8B030D-6E8A-4147-A177-3AD203B41FA5}">
                      <a16:colId xmlns:a16="http://schemas.microsoft.com/office/drawing/2014/main" val="341156188"/>
                    </a:ext>
                  </a:extLst>
                </a:gridCol>
                <a:gridCol w="358692">
                  <a:extLst>
                    <a:ext uri="{9D8B030D-6E8A-4147-A177-3AD203B41FA5}">
                      <a16:colId xmlns:a16="http://schemas.microsoft.com/office/drawing/2014/main" val="835908231"/>
                    </a:ext>
                  </a:extLst>
                </a:gridCol>
                <a:gridCol w="358692">
                  <a:extLst>
                    <a:ext uri="{9D8B030D-6E8A-4147-A177-3AD203B41FA5}">
                      <a16:colId xmlns:a16="http://schemas.microsoft.com/office/drawing/2014/main" val="48352198"/>
                    </a:ext>
                  </a:extLst>
                </a:gridCol>
                <a:gridCol w="358692">
                  <a:extLst>
                    <a:ext uri="{9D8B030D-6E8A-4147-A177-3AD203B41FA5}">
                      <a16:colId xmlns:a16="http://schemas.microsoft.com/office/drawing/2014/main" val="4163418276"/>
                    </a:ext>
                  </a:extLst>
                </a:gridCol>
                <a:gridCol w="358692">
                  <a:extLst>
                    <a:ext uri="{9D8B030D-6E8A-4147-A177-3AD203B41FA5}">
                      <a16:colId xmlns:a16="http://schemas.microsoft.com/office/drawing/2014/main" val="2281306102"/>
                    </a:ext>
                  </a:extLst>
                </a:gridCol>
                <a:gridCol w="358692">
                  <a:extLst>
                    <a:ext uri="{9D8B030D-6E8A-4147-A177-3AD203B41FA5}">
                      <a16:colId xmlns:a16="http://schemas.microsoft.com/office/drawing/2014/main" val="3407685676"/>
                    </a:ext>
                  </a:extLst>
                </a:gridCol>
                <a:gridCol w="358692">
                  <a:extLst>
                    <a:ext uri="{9D8B030D-6E8A-4147-A177-3AD203B41FA5}">
                      <a16:colId xmlns:a16="http://schemas.microsoft.com/office/drawing/2014/main" val="410549234"/>
                    </a:ext>
                  </a:extLst>
                </a:gridCol>
                <a:gridCol w="358692">
                  <a:extLst>
                    <a:ext uri="{9D8B030D-6E8A-4147-A177-3AD203B41FA5}">
                      <a16:colId xmlns:a16="http://schemas.microsoft.com/office/drawing/2014/main" val="33763981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281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18370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7133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5045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2710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94809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3733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CP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ICPC</Template>
  <TotalTime>88</TotalTime>
  <Words>505</Words>
  <Application>Microsoft Office PowerPoint</Application>
  <PresentationFormat>Widescreen</PresentationFormat>
  <Paragraphs>170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Arial Black</vt:lpstr>
      <vt:lpstr>Calibri</vt:lpstr>
      <vt:lpstr>Corbel</vt:lpstr>
      <vt:lpstr>Courier New</vt:lpstr>
      <vt:lpstr>Wingdings</vt:lpstr>
      <vt:lpstr>Wingdings 2</vt:lpstr>
      <vt:lpstr>Wingdings 3</vt:lpstr>
      <vt:lpstr>ICPC</vt:lpstr>
      <vt:lpstr>Borders: The Problem</vt:lpstr>
      <vt:lpstr>Borders: Solution</vt:lpstr>
      <vt:lpstr>Borders: Non-Solution 1</vt:lpstr>
      <vt:lpstr>Borders: Non-Solution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vanb</dc:creator>
  <cp:lastModifiedBy>vanb</cp:lastModifiedBy>
  <cp:revision>15</cp:revision>
  <dcterms:created xsi:type="dcterms:W3CDTF">2019-09-06T17:07:21Z</dcterms:created>
  <dcterms:modified xsi:type="dcterms:W3CDTF">2019-09-07T15:30:15Z</dcterms:modified>
</cp:coreProperties>
</file>