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62" r:id="rId2"/>
    <p:sldId id="259" r:id="rId3"/>
    <p:sldId id="260" r:id="rId4"/>
    <p:sldId id="263" r:id="rId5"/>
    <p:sldId id="264" r:id="rId6"/>
    <p:sldId id="261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6"/>
    <p:restoredTop sz="94681"/>
  </p:normalViewPr>
  <p:slideViewPr>
    <p:cSldViewPr snapToGrid="0">
      <p:cViewPr varScale="1">
        <p:scale>
          <a:sx n="143" d="100"/>
          <a:sy n="143" d="100"/>
        </p:scale>
        <p:origin x="1288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d2ce615d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d2ce615d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364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97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eis.org/A00004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6EB31-D720-424E-AA54-06D4A0FFA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Lunchtime Name Recall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E75CBF-F137-7642-A28A-E1C76A9CA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421568"/>
              </p:ext>
            </p:extLst>
          </p:nvPr>
        </p:nvGraphicFramePr>
        <p:xfrm>
          <a:off x="411480" y="1159635"/>
          <a:ext cx="2962655" cy="9407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7330">
                  <a:extLst>
                    <a:ext uri="{9D8B030D-6E8A-4147-A177-3AD203B41FA5}">
                      <a16:colId xmlns:a16="http://schemas.microsoft.com/office/drawing/2014/main" val="1901495924"/>
                    </a:ext>
                  </a:extLst>
                </a:gridCol>
                <a:gridCol w="741775">
                  <a:extLst>
                    <a:ext uri="{9D8B030D-6E8A-4147-A177-3AD203B41FA5}">
                      <a16:colId xmlns:a16="http://schemas.microsoft.com/office/drawing/2014/main" val="910476392"/>
                    </a:ext>
                  </a:extLst>
                </a:gridCol>
                <a:gridCol w="741775">
                  <a:extLst>
                    <a:ext uri="{9D8B030D-6E8A-4147-A177-3AD203B41FA5}">
                      <a16:colId xmlns:a16="http://schemas.microsoft.com/office/drawing/2014/main" val="3001521818"/>
                    </a:ext>
                  </a:extLst>
                </a:gridCol>
                <a:gridCol w="741775">
                  <a:extLst>
                    <a:ext uri="{9D8B030D-6E8A-4147-A177-3AD203B41FA5}">
                      <a16:colId xmlns:a16="http://schemas.microsoft.com/office/drawing/2014/main" val="3465743787"/>
                    </a:ext>
                  </a:extLst>
                </a:gridCol>
              </a:tblGrid>
              <a:tr h="331155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968702"/>
                  </a:ext>
                </a:extLst>
              </a:tr>
              <a:tr h="24215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Day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1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🍔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🥗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🥗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381864"/>
                  </a:ext>
                </a:extLst>
              </a:tr>
              <a:tr h="24215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Day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2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🍔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🍔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🥗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210242"/>
                  </a:ext>
                </a:extLst>
              </a:tr>
            </a:tbl>
          </a:graphicData>
        </a:graphic>
      </p:graphicFrame>
      <p:sp>
        <p:nvSpPr>
          <p:cNvPr id="5" name="Google Shape;61;p14">
            <a:extLst>
              <a:ext uri="{FF2B5EF4-FFF2-40B4-BE49-F238E27FC236}">
                <a16:creationId xmlns:a16="http://schemas.microsoft.com/office/drawing/2014/main" id="{BFD1EEAC-8744-CC44-A438-FA69D07A856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630168" y="1047898"/>
            <a:ext cx="5202132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altLang="zh-CN" dirty="0"/>
              <a:t>Think of a matrix of n columns and m rows with binary values (1/0). </a:t>
            </a:r>
            <a:r>
              <a:rPr lang="en-US" dirty="0"/>
              <a:t>Each column represents one colleague. Each day represents a row. Cell (</a:t>
            </a:r>
            <a:r>
              <a:rPr lang="en-US" dirty="0" err="1"/>
              <a:t>i</a:t>
            </a:r>
            <a:r>
              <a:rPr lang="en-US" dirty="0"/>
              <a:t>, j) is 1 or 0 if we give colleague j a burger or a salad on day </a:t>
            </a:r>
            <a:r>
              <a:rPr lang="en-US" dirty="0" err="1"/>
              <a:t>i</a:t>
            </a:r>
            <a:r>
              <a:rPr lang="en-US" dirty="0"/>
              <a:t>. </a:t>
            </a:r>
            <a:r>
              <a:rPr lang="en-US" altLang="zh-CN" dirty="0"/>
              <a:t>We can reorder the values in each row. </a:t>
            </a:r>
          </a:p>
          <a:p>
            <a:pPr marL="0" lvl="0" indent="0">
              <a:buNone/>
            </a:pPr>
            <a:endParaRPr lang="en-US" altLang="zh-CN" dirty="0"/>
          </a:p>
          <a:p>
            <a:pPr marL="0" lvl="0" indent="0">
              <a:buNone/>
            </a:pPr>
            <a:r>
              <a:rPr lang="en-US" altLang="zh-CN" dirty="0"/>
              <a:t>Consider the value sequence in each column. </a:t>
            </a:r>
            <a:r>
              <a:rPr lang="en-US" dirty="0"/>
              <a:t>If the sequence is unique, it means what the colleague eats over the m days is distinguishable from what the other colleagues eat. We’d maximize the number of unique columns.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2FD2F36-F888-AF4B-BFD2-64511A259A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35062"/>
              </p:ext>
            </p:extLst>
          </p:nvPr>
        </p:nvGraphicFramePr>
        <p:xfrm>
          <a:off x="411479" y="2445891"/>
          <a:ext cx="2962655" cy="9407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37330">
                  <a:extLst>
                    <a:ext uri="{9D8B030D-6E8A-4147-A177-3AD203B41FA5}">
                      <a16:colId xmlns:a16="http://schemas.microsoft.com/office/drawing/2014/main" val="1901495924"/>
                    </a:ext>
                  </a:extLst>
                </a:gridCol>
                <a:gridCol w="741775">
                  <a:extLst>
                    <a:ext uri="{9D8B030D-6E8A-4147-A177-3AD203B41FA5}">
                      <a16:colId xmlns:a16="http://schemas.microsoft.com/office/drawing/2014/main" val="910476392"/>
                    </a:ext>
                  </a:extLst>
                </a:gridCol>
                <a:gridCol w="741775">
                  <a:extLst>
                    <a:ext uri="{9D8B030D-6E8A-4147-A177-3AD203B41FA5}">
                      <a16:colId xmlns:a16="http://schemas.microsoft.com/office/drawing/2014/main" val="3001521818"/>
                    </a:ext>
                  </a:extLst>
                </a:gridCol>
                <a:gridCol w="741775">
                  <a:extLst>
                    <a:ext uri="{9D8B030D-6E8A-4147-A177-3AD203B41FA5}">
                      <a16:colId xmlns:a16="http://schemas.microsoft.com/office/drawing/2014/main" val="3465743787"/>
                    </a:ext>
                  </a:extLst>
                </a:gridCol>
              </a:tblGrid>
              <a:tr h="331155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968702"/>
                  </a:ext>
                </a:extLst>
              </a:tr>
              <a:tr h="24215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Day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1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381864"/>
                  </a:ext>
                </a:extLst>
              </a:tr>
              <a:tr h="24215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Day</a:t>
                      </a:r>
                      <a:r>
                        <a:rPr lang="zh-CN" altLang="en-US" dirty="0"/>
                        <a:t> </a:t>
                      </a:r>
                      <a:r>
                        <a:rPr lang="en-US" altLang="zh-CN" dirty="0"/>
                        <a:t>2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210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407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31350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A partitioning problem</a:t>
            </a:r>
            <a:endParaRPr dirty="0"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940275"/>
            <a:ext cx="7944794" cy="11395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essentially</a:t>
            </a:r>
            <a:r>
              <a:rPr lang="zh-CN" altLang="en-US" dirty="0"/>
              <a:t> </a:t>
            </a:r>
            <a:r>
              <a:rPr lang="en-US" altLang="zh-CN" dirty="0"/>
              <a:t>creating</a:t>
            </a:r>
            <a:r>
              <a:rPr lang="zh-CN" altLang="en-US" dirty="0"/>
              <a:t> </a:t>
            </a:r>
            <a:r>
              <a:rPr lang="en-US" altLang="zh-CN" dirty="0"/>
              <a:t>partitions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distributing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day’s</a:t>
            </a:r>
            <a:r>
              <a:rPr lang="zh-CN" altLang="en-US" dirty="0"/>
              <a:t> </a:t>
            </a:r>
            <a:r>
              <a:rPr lang="en-US" altLang="zh-CN" dirty="0"/>
              <a:t>burgers</a:t>
            </a:r>
            <a:r>
              <a:rPr lang="zh-CN" altLang="en-US" dirty="0"/>
              <a:t> </a:t>
            </a:r>
            <a:r>
              <a:rPr lang="en-US" altLang="zh-CN" dirty="0"/>
              <a:t>into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columns,</a:t>
            </a:r>
            <a:r>
              <a:rPr lang="zh-CN" altLang="en-US" dirty="0"/>
              <a:t> </a:t>
            </a:r>
            <a:r>
              <a:rPr lang="en-US" altLang="zh-CN" dirty="0"/>
              <a:t>starting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partition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{n}.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group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size</a:t>
            </a:r>
            <a:r>
              <a:rPr lang="zh-CN" altLang="en-US" dirty="0"/>
              <a:t> </a:t>
            </a:r>
            <a:r>
              <a:rPr lang="en-US" altLang="zh-CN" dirty="0"/>
              <a:t>g,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assign</a:t>
            </a:r>
            <a:r>
              <a:rPr lang="zh-CN" altLang="en-US" dirty="0"/>
              <a:t> </a:t>
            </a:r>
            <a:r>
              <a:rPr lang="en-US" altLang="zh-CN" dirty="0"/>
              <a:t>k</a:t>
            </a:r>
            <a:r>
              <a:rPr lang="zh-CN" altLang="en-US" dirty="0"/>
              <a:t> </a:t>
            </a:r>
            <a:r>
              <a:rPr lang="en-US" altLang="zh-CN" dirty="0"/>
              <a:t>burgers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it,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split</a:t>
            </a:r>
            <a:r>
              <a:rPr lang="zh-CN" altLang="en-US" dirty="0"/>
              <a:t> </a:t>
            </a:r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into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smaller</a:t>
            </a:r>
            <a:r>
              <a:rPr lang="zh-CN" altLang="en-US" dirty="0"/>
              <a:t> </a:t>
            </a:r>
            <a:r>
              <a:rPr lang="en-US" altLang="zh-CN" dirty="0"/>
              <a:t>groups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sizes</a:t>
            </a:r>
            <a:r>
              <a:rPr lang="zh-CN" altLang="en-US" dirty="0"/>
              <a:t> </a:t>
            </a:r>
            <a:r>
              <a:rPr lang="en-US" altLang="zh-CN" dirty="0"/>
              <a:t>k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k.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/>
          </a:p>
        </p:txBody>
      </p:sp>
      <p:sp>
        <p:nvSpPr>
          <p:cNvPr id="5" name="Google Shape;73;p16">
            <a:extLst>
              <a:ext uri="{FF2B5EF4-FFF2-40B4-BE49-F238E27FC236}">
                <a16:creationId xmlns:a16="http://schemas.microsoft.com/office/drawing/2014/main" id="{205CE437-6ABA-8541-B6BB-CE6D389163AE}"/>
              </a:ext>
            </a:extLst>
          </p:cNvPr>
          <p:cNvSpPr txBox="1">
            <a:spLocks/>
          </p:cNvSpPr>
          <p:nvPr/>
        </p:nvSpPr>
        <p:spPr>
          <a:xfrm>
            <a:off x="311700" y="2778039"/>
            <a:ext cx="7944794" cy="1498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None/>
            </a:pPr>
            <a:r>
              <a:rPr lang="en-US" dirty="0"/>
              <a:t>Here is how we achieve answer 5 in sample 2:</a:t>
            </a:r>
            <a:endParaRPr lang="en-US" altLang="zh-CN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{16}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{6,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10}</a:t>
            </a:r>
            <a:r>
              <a:rPr lang="en-US" dirty="0">
                <a:solidFill>
                  <a:srgbClr val="FF0000"/>
                </a:solidFill>
              </a:rPr>
              <a:t>			111</a:t>
            </a:r>
            <a:r>
              <a:rPr lang="en-US" dirty="0"/>
              <a:t>111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00000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000</a:t>
            </a:r>
            <a:r>
              <a:rPr lang="en-US" dirty="0">
                <a:solidFill>
                  <a:srgbClr val="FF0000"/>
                </a:solidFill>
              </a:rPr>
              <a:t>   </a:t>
            </a:r>
            <a:r>
              <a:rPr lang="en-US" altLang="zh-CN" dirty="0"/>
              <a:t>a</a:t>
            </a:r>
            <a:r>
              <a:rPr lang="en-US" altLang="zh-CN" baseline="-25000" dirty="0"/>
              <a:t>1</a:t>
            </a:r>
            <a:r>
              <a:rPr lang="en-US" altLang="zh-CN" dirty="0"/>
              <a:t> = </a:t>
            </a:r>
            <a:r>
              <a:rPr lang="en-US" dirty="0"/>
              <a:t>6</a:t>
            </a:r>
          </a:p>
          <a:p>
            <a:pPr marL="0" lv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{2,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4,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6,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4} </a:t>
            </a:r>
            <a:r>
              <a:rPr lang="en-US" dirty="0">
                <a:solidFill>
                  <a:srgbClr val="FF0000"/>
                </a:solidFill>
              </a:rPr>
              <a:t>		110</a:t>
            </a:r>
            <a:r>
              <a:rPr lang="en-US" dirty="0"/>
              <a:t>000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/>
              <a:t>11111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000</a:t>
            </a:r>
            <a:r>
              <a:rPr lang="en-US" dirty="0">
                <a:solidFill>
                  <a:srgbClr val="FF0000"/>
                </a:solidFill>
              </a:rPr>
              <a:t>   </a:t>
            </a:r>
            <a:r>
              <a:rPr lang="en-US" altLang="zh-CN" dirty="0"/>
              <a:t>a</a:t>
            </a:r>
            <a:r>
              <a:rPr lang="en-US" altLang="zh-CN" baseline="-25000" dirty="0"/>
              <a:t>2</a:t>
            </a:r>
            <a:r>
              <a:rPr lang="en-US" altLang="zh-CN" dirty="0"/>
              <a:t> = 8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{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altLang="zh-CN" dirty="0">
                <a:solidFill>
                  <a:schemeClr val="tx1"/>
                </a:solidFill>
              </a:rPr>
              <a:t>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altLang="zh-CN" dirty="0">
                <a:solidFill>
                  <a:schemeClr val="tx1"/>
                </a:solidFill>
              </a:rPr>
              <a:t>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altLang="zh-CN" dirty="0">
                <a:solidFill>
                  <a:schemeClr val="tx1"/>
                </a:solidFill>
              </a:rPr>
              <a:t>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3,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altLang="zh-CN" dirty="0">
                <a:solidFill>
                  <a:schemeClr val="tx1"/>
                </a:solidFill>
              </a:rPr>
              <a:t>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5,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altLang="zh-CN" dirty="0">
                <a:solidFill>
                  <a:schemeClr val="tx1"/>
                </a:solidFill>
              </a:rPr>
              <a:t>,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3} </a:t>
            </a:r>
            <a:r>
              <a:rPr lang="en-US" dirty="0">
                <a:solidFill>
                  <a:srgbClr val="FF0000"/>
                </a:solidFill>
              </a:rPr>
              <a:t>	100</a:t>
            </a:r>
            <a:r>
              <a:rPr lang="en-US" dirty="0"/>
              <a:t>111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/>
              <a:t>00000</a:t>
            </a:r>
            <a:r>
              <a:rPr lang="en-US" dirty="0">
                <a:solidFill>
                  <a:srgbClr val="FF0000"/>
                </a:solidFill>
              </a:rPr>
              <a:t>0</a:t>
            </a:r>
            <a:r>
              <a:rPr lang="en-US" dirty="0"/>
              <a:t>111</a:t>
            </a:r>
            <a:r>
              <a:rPr lang="en-US" dirty="0">
                <a:solidFill>
                  <a:srgbClr val="FF0000"/>
                </a:solidFill>
              </a:rPr>
              <a:t>   </a:t>
            </a:r>
            <a:r>
              <a:rPr lang="en-US" altLang="zh-CN" dirty="0"/>
              <a:t>a</a:t>
            </a:r>
            <a:r>
              <a:rPr lang="en-US" altLang="zh-CN" baseline="-25000" dirty="0"/>
              <a:t>3</a:t>
            </a:r>
            <a:r>
              <a:rPr lang="en-US" altLang="zh-CN" dirty="0"/>
              <a:t> = 8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B1EC3-508A-6D42-A538-BA00126E4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206" y="329275"/>
            <a:ext cx="8520600" cy="572700"/>
          </a:xfrm>
        </p:spPr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BC634-445D-7343-A9FE-E3FDB8D0C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04047"/>
            <a:ext cx="8520600" cy="3810178"/>
          </a:xfrm>
        </p:spPr>
        <p:txBody>
          <a:bodyPr/>
          <a:lstStyle/>
          <a:p>
            <a:pPr marL="114300" indent="0">
              <a:buNone/>
            </a:pPr>
            <a:r>
              <a:rPr lang="en-US" dirty="0"/>
              <a:t>The groups we have are only distinguishable by their sizes. In how many ways can we split n = 30 elements into 1…30 groups? There are only</a:t>
            </a:r>
            <a:r>
              <a:rPr lang="zh-CN" altLang="en-US" dirty="0"/>
              <a:t> </a:t>
            </a:r>
            <a:r>
              <a:rPr lang="en-US" altLang="zh-CN" dirty="0"/>
              <a:t>5604</a:t>
            </a:r>
            <a:r>
              <a:rPr lang="en-US" dirty="0"/>
              <a:t> ways, which is </a:t>
            </a:r>
            <a:r>
              <a:rPr lang="en-US" b="1" dirty="0"/>
              <a:t>a</a:t>
            </a:r>
            <a:r>
              <a:rPr lang="en-US" dirty="0"/>
              <a:t>(30) listed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. The value can also be computed by simple DP.</a:t>
            </a:r>
            <a:endParaRPr lang="en-US" altLang="zh-CN" dirty="0"/>
          </a:p>
          <a:p>
            <a:pPr marL="114300" indent="0">
              <a:buNone/>
            </a:pPr>
            <a:endParaRPr lang="en-US" altLang="zh-CN" dirty="0"/>
          </a:p>
          <a:p>
            <a:pPr marL="114300" indent="0">
              <a:buNone/>
            </a:pPr>
            <a:r>
              <a:rPr lang="en-US" altLang="zh-CN" b="1" dirty="0"/>
              <a:t>a</a:t>
            </a:r>
            <a:r>
              <a:rPr lang="en-US" altLang="zh-CN" dirty="0"/>
              <a:t>(30)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big</a:t>
            </a:r>
            <a:r>
              <a:rPr lang="zh-CN" altLang="en-US" dirty="0"/>
              <a:t> </a:t>
            </a:r>
            <a:r>
              <a:rPr lang="en-US" altLang="zh-CN" dirty="0"/>
              <a:t>number,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probably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ways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create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partitions. Each</a:t>
            </a:r>
            <a:r>
              <a:rPr lang="zh-CN" altLang="en-US" dirty="0"/>
              <a:t> </a:t>
            </a:r>
            <a:r>
              <a:rPr lang="en-US" altLang="zh-CN" dirty="0"/>
              <a:t>partition</a:t>
            </a:r>
            <a:r>
              <a:rPr lang="zh-CN" altLang="en-US" dirty="0"/>
              <a:t> </a:t>
            </a:r>
            <a:r>
              <a:rPr lang="en-US" altLang="zh-CN" dirty="0"/>
              <a:t>P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viewed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sorted</a:t>
            </a:r>
            <a:r>
              <a:rPr lang="zh-CN" altLang="en-US" dirty="0"/>
              <a:t> </a:t>
            </a:r>
            <a:r>
              <a:rPr lang="en-US" altLang="zh-CN" dirty="0"/>
              <a:t>list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its</a:t>
            </a:r>
            <a:r>
              <a:rPr lang="zh-CN" altLang="en-US" dirty="0"/>
              <a:t> </a:t>
            </a:r>
            <a:r>
              <a:rPr lang="en-US" altLang="zh-CN" dirty="0"/>
              <a:t>group</a:t>
            </a:r>
            <a:r>
              <a:rPr lang="zh-CN" altLang="en-US" dirty="0"/>
              <a:t> </a:t>
            </a:r>
            <a:r>
              <a:rPr lang="en-US" altLang="zh-CN" dirty="0"/>
              <a:t>sizes.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day,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pick</a:t>
            </a:r>
            <a:r>
              <a:rPr lang="zh-CN" altLang="en-US" dirty="0"/>
              <a:t> </a:t>
            </a:r>
            <a:r>
              <a:rPr lang="en-US" altLang="zh-CN" dirty="0"/>
              <a:t>some</a:t>
            </a:r>
            <a:r>
              <a:rPr lang="zh-CN" altLang="en-US" dirty="0"/>
              <a:t> </a:t>
            </a:r>
            <a:r>
              <a:rPr lang="en-US" altLang="zh-CN" dirty="0"/>
              <a:t>existing</a:t>
            </a:r>
            <a:r>
              <a:rPr lang="zh-CN" altLang="en-US" dirty="0"/>
              <a:t> </a:t>
            </a:r>
            <a:r>
              <a:rPr lang="en-US" altLang="zh-CN" dirty="0"/>
              <a:t>partition</a:t>
            </a:r>
            <a:r>
              <a:rPr lang="zh-CN" altLang="en-US" dirty="0"/>
              <a:t> </a:t>
            </a:r>
            <a:r>
              <a:rPr lang="en-US" altLang="zh-CN" dirty="0"/>
              <a:t>P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decide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distribute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burgers</a:t>
            </a:r>
            <a:r>
              <a:rPr lang="zh-CN" altLang="en-US" dirty="0"/>
              <a:t> </a:t>
            </a:r>
            <a:r>
              <a:rPr lang="en-US" altLang="zh-CN" dirty="0"/>
              <a:t>into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groups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P.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group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P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decide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many</a:t>
            </a:r>
            <a:r>
              <a:rPr lang="zh-CN" altLang="en-US" dirty="0"/>
              <a:t> </a:t>
            </a:r>
            <a:r>
              <a:rPr lang="en-US" altLang="zh-CN" dirty="0"/>
              <a:t>burgers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place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group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split</a:t>
            </a:r>
            <a:r>
              <a:rPr lang="zh-CN" altLang="en-US" dirty="0"/>
              <a:t> </a:t>
            </a:r>
            <a:r>
              <a:rPr lang="en-US" altLang="zh-CN" dirty="0"/>
              <a:t>it.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57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6413A-EC00-0645-82FE-1261D9B26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354227"/>
            <a:ext cx="8520600" cy="4514335"/>
          </a:xfrm>
        </p:spPr>
        <p:txBody>
          <a:bodyPr/>
          <a:lstStyle/>
          <a:p>
            <a:pPr marL="114300" indent="0">
              <a:buNone/>
            </a:pPr>
            <a:r>
              <a:rPr lang="en-US" altLang="zh-CN" dirty="0"/>
              <a:t>Let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state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toSplit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split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#burgers) on each day.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first</a:t>
            </a:r>
            <a:r>
              <a:rPr lang="zh-CN" altLang="en-US" dirty="0"/>
              <a:t> </a:t>
            </a:r>
            <a:r>
              <a:rPr lang="en-US" altLang="zh-CN" dirty="0"/>
              <a:t>group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size</a:t>
            </a:r>
            <a:r>
              <a:rPr lang="zh-CN" altLang="en-US" dirty="0"/>
              <a:t> </a:t>
            </a:r>
            <a:r>
              <a:rPr lang="en-US" altLang="zh-CN" dirty="0"/>
              <a:t>g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toSplit</a:t>
            </a:r>
            <a:r>
              <a:rPr lang="en-US" altLang="zh-CN" dirty="0"/>
              <a:t>,</a:t>
            </a:r>
            <a:r>
              <a:rPr lang="zh-CN" altLang="en-US" baseline="-25000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enumerate</a:t>
            </a:r>
            <a:r>
              <a:rPr lang="zh-CN" altLang="en-US" dirty="0"/>
              <a:t> </a:t>
            </a:r>
            <a:r>
              <a:rPr lang="en-US" altLang="zh-CN" dirty="0"/>
              <a:t>k,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number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burgers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put into</a:t>
            </a:r>
            <a:r>
              <a:rPr lang="zh-CN" altLang="en-US" dirty="0"/>
              <a:t> </a:t>
            </a:r>
            <a:r>
              <a:rPr lang="en-US" altLang="zh-CN" dirty="0"/>
              <a:t>the first group,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move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state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toSplit</a:t>
            </a:r>
            <a:r>
              <a:rPr lang="zh-CN" altLang="en-US" baseline="-25000" dirty="0"/>
              <a:t> </a:t>
            </a:r>
            <a:r>
              <a:rPr lang="en-US" altLang="zh-CN" dirty="0"/>
              <a:t>\</a:t>
            </a:r>
            <a:r>
              <a:rPr lang="zh-CN" altLang="en-US" dirty="0"/>
              <a:t> </a:t>
            </a:r>
            <a:r>
              <a:rPr lang="en-US" altLang="zh-CN" dirty="0"/>
              <a:t>{g},</a:t>
            </a:r>
            <a:r>
              <a:rPr lang="zh-CN" altLang="en-US" dirty="0"/>
              <a:t>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split</a:t>
            </a:r>
            <a:r>
              <a:rPr lang="zh-CN" altLang="en-US" baseline="-25000" dirty="0"/>
              <a:t> </a:t>
            </a:r>
            <a:r>
              <a:rPr lang="en-US" altLang="zh-CN" dirty="0"/>
              <a:t>∪</a:t>
            </a:r>
            <a:r>
              <a:rPr lang="zh-CN" altLang="en-US" dirty="0"/>
              <a:t> </a:t>
            </a:r>
            <a:r>
              <a:rPr lang="en-US" altLang="zh-CN" dirty="0"/>
              <a:t>{g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k,</a:t>
            </a:r>
            <a:r>
              <a:rPr lang="zh-CN" altLang="en-US" dirty="0"/>
              <a:t> </a:t>
            </a:r>
            <a:r>
              <a:rPr lang="en-US" altLang="zh-CN" dirty="0"/>
              <a:t>k}</a:t>
            </a:r>
            <a:r>
              <a:rPr lang="zh-CN" altLang="en-US" dirty="0"/>
              <a:t> </a:t>
            </a:r>
            <a:r>
              <a:rPr lang="en-US" altLang="zh-CN" dirty="0"/>
              <a:t>, #burgers</a:t>
            </a:r>
            <a:r>
              <a:rPr lang="zh-CN" altLang="en-US" dirty="0"/>
              <a:t> </a:t>
            </a:r>
            <a:r>
              <a:rPr lang="en-US" altLang="zh-CN" dirty="0"/>
              <a:t>-</a:t>
            </a:r>
            <a:r>
              <a:rPr lang="zh-CN" altLang="en-US" dirty="0"/>
              <a:t> </a:t>
            </a:r>
            <a:r>
              <a:rPr lang="en-US" altLang="zh-CN" dirty="0"/>
              <a:t>k).</a:t>
            </a:r>
          </a:p>
          <a:p>
            <a:pPr marL="114300" indent="0">
              <a:buNone/>
            </a:pPr>
            <a:endParaRPr lang="en-US" altLang="zh-CN" baseline="-25000" dirty="0"/>
          </a:p>
          <a:p>
            <a:pPr marL="114300" indent="0">
              <a:buNone/>
            </a:pPr>
            <a:r>
              <a:rPr lang="en-US" altLang="zh-CN" dirty="0"/>
              <a:t>Let the</a:t>
            </a:r>
            <a:r>
              <a:rPr lang="zh-CN" altLang="en-US" dirty="0"/>
              <a:t> </a:t>
            </a:r>
            <a:r>
              <a:rPr lang="en-US" altLang="zh-CN" dirty="0"/>
              <a:t>space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toSplit</a:t>
            </a:r>
            <a:r>
              <a:rPr lang="zh-CN" altLang="en-US" baseline="-25000" dirty="0"/>
              <a:t> </a:t>
            </a:r>
            <a:r>
              <a:rPr lang="en-US" altLang="zh-CN" dirty="0"/>
              <a:t>×</a:t>
            </a:r>
            <a:r>
              <a:rPr lang="zh-CN" altLang="en-US" dirty="0"/>
              <a:t>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split</a:t>
            </a:r>
            <a:r>
              <a:rPr lang="zh-CN" altLang="en-US" baseline="-25000" dirty="0"/>
              <a:t> </a:t>
            </a:r>
            <a:r>
              <a:rPr lang="en-US" altLang="zh-CN" dirty="0"/>
              <a:t>be S. Multiplied by #burgers, the total number of states in each day is O(</a:t>
            </a:r>
            <a:r>
              <a:rPr lang="en-US" altLang="zh-CN" dirty="0" err="1"/>
              <a:t>nS</a:t>
            </a:r>
            <a:r>
              <a:rPr lang="en-US" altLang="zh-CN" dirty="0"/>
              <a:t>). For each state, we enumerate O(n) choices of k. Additionally to maintain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toSplit</a:t>
            </a:r>
            <a:r>
              <a:rPr lang="en-US" altLang="zh-CN" baseline="-25000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split</a:t>
            </a:r>
            <a:r>
              <a:rPr lang="en-US" altLang="zh-CN" baseline="-25000" dirty="0"/>
              <a:t> </a:t>
            </a:r>
            <a:r>
              <a:rPr lang="en-US" altLang="zh-CN" dirty="0"/>
              <a:t>we need to modify elements in the sorted group lists after enumerating k, which takes O(n). Our cost is O(n</a:t>
            </a:r>
            <a:r>
              <a:rPr lang="en-US" altLang="zh-CN" baseline="30000" dirty="0"/>
              <a:t>3</a:t>
            </a:r>
            <a:r>
              <a:rPr lang="en-US" altLang="zh-CN" dirty="0"/>
              <a:t>S) for each day, and O(n</a:t>
            </a:r>
            <a:r>
              <a:rPr lang="en-US" altLang="zh-CN" baseline="30000" dirty="0"/>
              <a:t>3</a:t>
            </a:r>
            <a:r>
              <a:rPr lang="en-US" altLang="zh-CN" dirty="0"/>
              <a:t>mS) in total. </a:t>
            </a:r>
          </a:p>
          <a:p>
            <a:pPr marL="114300" indent="0">
              <a:buNone/>
            </a:pPr>
            <a:endParaRPr lang="en-US" altLang="zh-CN" dirty="0"/>
          </a:p>
          <a:p>
            <a:pPr marL="114300" indent="0">
              <a:buNone/>
            </a:pPr>
            <a:r>
              <a:rPr lang="en-US" altLang="zh-CN" dirty="0"/>
              <a:t>To roughly estimate S, we have S</a:t>
            </a:r>
            <a:r>
              <a:rPr lang="zh-CN" altLang="en-US" dirty="0"/>
              <a:t> </a:t>
            </a:r>
            <a:r>
              <a:rPr lang="en-US" altLang="zh-CN" dirty="0"/>
              <a:t>=</a:t>
            </a:r>
            <a:r>
              <a:rPr lang="zh-CN" altLang="en-US" dirty="0"/>
              <a:t> </a:t>
            </a:r>
            <a:r>
              <a:rPr lang="en-US" dirty="0"/>
              <a:t>Sum</a:t>
            </a:r>
            <a:r>
              <a:rPr lang="en-US" baseline="-25000" dirty="0"/>
              <a:t>i</a:t>
            </a:r>
            <a:r>
              <a:rPr lang="en-US" dirty="0"/>
              <a:t> { </a:t>
            </a:r>
            <a:r>
              <a:rPr lang="en-US" b="1" dirty="0"/>
              <a:t>a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) * </a:t>
            </a:r>
            <a:r>
              <a:rPr lang="en-US" b="1" dirty="0"/>
              <a:t>a</a:t>
            </a:r>
            <a:r>
              <a:rPr lang="en-US" dirty="0"/>
              <a:t>(n – </a:t>
            </a:r>
            <a:r>
              <a:rPr lang="en-US" dirty="0" err="1"/>
              <a:t>i</a:t>
            </a:r>
            <a:r>
              <a:rPr lang="en-US" dirty="0"/>
              <a:t>) } </a:t>
            </a:r>
            <a:r>
              <a:rPr lang="en-US" altLang="zh-CN" dirty="0"/>
              <a:t>where</a:t>
            </a:r>
            <a:r>
              <a:rPr lang="zh-CN" altLang="en-US" dirty="0"/>
              <a:t> </a:t>
            </a:r>
            <a:r>
              <a:rPr lang="en-US" altLang="zh-CN" dirty="0" err="1"/>
              <a:t>i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even,</a:t>
            </a:r>
            <a:r>
              <a:rPr lang="zh-CN" altLang="en-US" dirty="0"/>
              <a:t> </a:t>
            </a:r>
            <a:r>
              <a:rPr lang="en-US" altLang="zh-CN" dirty="0"/>
              <a:t>because</a:t>
            </a:r>
            <a:r>
              <a:rPr lang="zh-CN" altLang="en-US" dirty="0"/>
              <a:t> </a:t>
            </a:r>
            <a:r>
              <a:rPr lang="en-US" altLang="zh-CN" dirty="0"/>
              <a:t>|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split</a:t>
            </a:r>
            <a:r>
              <a:rPr lang="en-US" altLang="zh-CN" dirty="0"/>
              <a:t>|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always even.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about</a:t>
            </a:r>
            <a:r>
              <a:rPr lang="zh-CN" altLang="en-US" dirty="0"/>
              <a:t> </a:t>
            </a:r>
            <a:r>
              <a:rPr lang="en-US" altLang="zh-CN" dirty="0"/>
              <a:t>S ~= 3</a:t>
            </a:r>
            <a:r>
              <a:rPr lang="zh-CN" altLang="en-US" dirty="0"/>
              <a:t> * </a:t>
            </a:r>
            <a:r>
              <a:rPr lang="en-US" altLang="zh-CN" dirty="0"/>
              <a:t>10</a:t>
            </a:r>
            <a:r>
              <a:rPr lang="en-US" altLang="zh-CN" baseline="30000" dirty="0"/>
              <a:t>5</a:t>
            </a:r>
            <a:r>
              <a:rPr lang="en-US" altLang="zh-CN" dirty="0"/>
              <a:t>. O(n</a:t>
            </a:r>
            <a:r>
              <a:rPr lang="en-US" altLang="zh-CN" baseline="30000" dirty="0"/>
              <a:t>3</a:t>
            </a:r>
            <a:r>
              <a:rPr lang="en-US" altLang="zh-CN" dirty="0"/>
              <a:t>mS) ~= 8 * 10</a:t>
            </a:r>
            <a:r>
              <a:rPr lang="en-US" altLang="zh-CN" baseline="30000" dirty="0"/>
              <a:t>10</a:t>
            </a:r>
            <a:r>
              <a:rPr lang="en-US" altLang="zh-CN" dirty="0"/>
              <a:t>, which seems slow. As it is a loose bound, it gives us the intuition that the actual algorithm may run faster than that.</a:t>
            </a:r>
          </a:p>
        </p:txBody>
      </p:sp>
    </p:spTree>
    <p:extLst>
      <p:ext uri="{BB962C8B-B14F-4D97-AF65-F5344CB8AC3E}">
        <p14:creationId xmlns:p14="http://schemas.microsoft.com/office/powerpoint/2010/main" val="222156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6835B-5C79-8745-BDA3-5F6319A4C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(cont’d)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92C652-F5EE-2843-AB7F-1DB2401DD6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Note that:</a:t>
            </a:r>
          </a:p>
          <a:p>
            <a:r>
              <a:rPr lang="en-US" dirty="0"/>
              <a:t>The enumeration of k depends on the size of the first group, and also #burgers.</a:t>
            </a:r>
          </a:p>
          <a:p>
            <a:r>
              <a:rPr lang="en-US" dirty="0"/>
              <a:t>#burgers cannot exceed the sum of all group sizes in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toSplit</a:t>
            </a:r>
            <a:r>
              <a:rPr lang="en-US" altLang="zh-CN" dirty="0"/>
              <a:t>.</a:t>
            </a:r>
            <a:endParaRPr lang="en-US" dirty="0"/>
          </a:p>
          <a:p>
            <a:r>
              <a:rPr lang="en-US" dirty="0"/>
              <a:t>The cost to maintain the sorted group lists depend on how many groups we currently have.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If we run a program to take those into account precisely, we shall see that the total cost on each day is about 5.6 * 10</a:t>
            </a:r>
            <a:r>
              <a:rPr lang="en-US" baseline="30000" dirty="0"/>
              <a:t>7</a:t>
            </a:r>
            <a:r>
              <a:rPr lang="en-US" dirty="0"/>
              <a:t>. This provides a much better estimate on O(n</a:t>
            </a:r>
            <a:r>
              <a:rPr lang="en-US" baseline="30000" dirty="0"/>
              <a:t>3</a:t>
            </a:r>
            <a:r>
              <a:rPr lang="en-US" dirty="0"/>
              <a:t>S). Multiplied by m=10, our total cost is 5.6 * 10</a:t>
            </a:r>
            <a:r>
              <a:rPr lang="en-US" baseline="30000" dirty="0"/>
              <a:t>8 </a:t>
            </a:r>
            <a:r>
              <a:rPr lang="en-US" dirty="0"/>
              <a:t>and is feasible.</a:t>
            </a:r>
          </a:p>
        </p:txBody>
      </p:sp>
    </p:spTree>
    <p:extLst>
      <p:ext uri="{BB962C8B-B14F-4D97-AF65-F5344CB8AC3E}">
        <p14:creationId xmlns:p14="http://schemas.microsoft.com/office/powerpoint/2010/main" val="2419804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23330-E742-9B42-BB37-55912AA44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7200" y="863550"/>
            <a:ext cx="8520600" cy="3416400"/>
          </a:xfrm>
        </p:spPr>
        <p:txBody>
          <a:bodyPr/>
          <a:lstStyle/>
          <a:p>
            <a:pPr marL="114300" indent="0">
              <a:buNone/>
            </a:pPr>
            <a:r>
              <a:rPr lang="en-US" dirty="0"/>
              <a:t>There are at least two ways to reduce the constant factor in the algorithm:</a:t>
            </a:r>
          </a:p>
          <a:p>
            <a:pPr marL="114300" indent="0">
              <a:buNone/>
            </a:pPr>
            <a:endParaRPr lang="en-US" dirty="0"/>
          </a:p>
          <a:p>
            <a:pPr>
              <a:buAutoNum type="arabicParenR"/>
            </a:pPr>
            <a:r>
              <a:rPr lang="en-US" dirty="0"/>
              <a:t>The number of burgers a</a:t>
            </a:r>
            <a:r>
              <a:rPr lang="en-US" baseline="-25000" dirty="0"/>
              <a:t>i</a:t>
            </a:r>
            <a:r>
              <a:rPr lang="en-US" dirty="0"/>
              <a:t> is equivalent to n – a</a:t>
            </a:r>
            <a:r>
              <a:rPr lang="en-US" baseline="-25000" dirty="0"/>
              <a:t>i</a:t>
            </a:r>
            <a:r>
              <a:rPr lang="en-US" dirty="0"/>
              <a:t> , we can take the min of the them, and reduce the </a:t>
            </a:r>
            <a:r>
              <a:rPr lang="en-US"/>
              <a:t>constant by a factor of 2</a:t>
            </a:r>
            <a:r>
              <a:rPr lang="en-US" dirty="0"/>
              <a:t>.</a:t>
            </a:r>
          </a:p>
          <a:p>
            <a:pPr>
              <a:buAutoNum type="arabicParenR"/>
            </a:pPr>
            <a:r>
              <a:rPr lang="en-US" dirty="0"/>
              <a:t>When we find a way to obtain the max possible answer n, we terminate immediately.</a:t>
            </a:r>
          </a:p>
          <a:p>
            <a:pPr>
              <a:buAutoNum type="arabicParenR"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These will speed up the solution, but neither is required to solve the problem.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1185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808</Words>
  <Application>Microsoft Macintosh PowerPoint</Application>
  <PresentationFormat>On-screen Show (16:9)</PresentationFormat>
  <Paragraphs>57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Simple Light</vt:lpstr>
      <vt:lpstr>Lunchtime Name Recall</vt:lpstr>
      <vt:lpstr>A partitioning problem</vt:lpstr>
      <vt:lpstr>Analysis</vt:lpstr>
      <vt:lpstr>PowerPoint Presentation</vt:lpstr>
      <vt:lpstr>Analysis (cont’d)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ICPC Camp</dc:title>
  <cp:lastModifiedBy>Bowen Yu</cp:lastModifiedBy>
  <cp:revision>646</cp:revision>
  <dcterms:modified xsi:type="dcterms:W3CDTF">2020-02-21T06:29:36Z</dcterms:modified>
</cp:coreProperties>
</file>