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7" r:id="rId2"/>
    <p:sldId id="258" r:id="rId3"/>
    <p:sldId id="259" r:id="rId4"/>
    <p:sldId id="260" r:id="rId5"/>
    <p:sldId id="261"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84"/>
    <p:restoredTop sz="94757"/>
  </p:normalViewPr>
  <p:slideViewPr>
    <p:cSldViewPr snapToGrid="0">
      <p:cViewPr varScale="1">
        <p:scale>
          <a:sx n="143" d="100"/>
          <a:sy n="143" d="100"/>
        </p:scale>
        <p:origin x="1192" y="19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7d2ce615d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7d2ce615d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7d2ce615d1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7d2ce615d1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7d2ce615d1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7d2ce615d1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7d2ce615d1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7d2ce615d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ltLang="zh-CN" dirty="0"/>
              <a:t>Tomb</a:t>
            </a:r>
            <a:r>
              <a:rPr lang="zh-CN" altLang="en-US" dirty="0"/>
              <a:t> </a:t>
            </a:r>
            <a:r>
              <a:rPr lang="en-US" altLang="zh-CN" dirty="0"/>
              <a:t>Raider</a:t>
            </a:r>
            <a:endParaRPr dirty="0"/>
          </a:p>
        </p:txBody>
      </p:sp>
      <p:sp>
        <p:nvSpPr>
          <p:cNvPr id="61" name="Google Shape;61;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buNone/>
            </a:pPr>
            <a:r>
              <a:rPr lang="en-US" altLang="zh-CN" dirty="0"/>
              <a:t>Following</a:t>
            </a:r>
            <a:r>
              <a:rPr lang="zh-CN" altLang="en-US" dirty="0"/>
              <a:t> </a:t>
            </a:r>
            <a:r>
              <a:rPr lang="en-US" altLang="zh-CN" dirty="0"/>
              <a:t>the</a:t>
            </a:r>
            <a:r>
              <a:rPr lang="zh-CN" altLang="en-US" dirty="0"/>
              <a:t> </a:t>
            </a:r>
            <a:r>
              <a:rPr lang="en-US" altLang="zh-CN" dirty="0"/>
              <a:t>standard</a:t>
            </a:r>
            <a:r>
              <a:rPr lang="zh-CN" altLang="en-US" dirty="0"/>
              <a:t> </a:t>
            </a:r>
            <a:r>
              <a:rPr lang="en-US" altLang="zh-CN" dirty="0"/>
              <a:t>rules</a:t>
            </a:r>
            <a:r>
              <a:rPr lang="zh-CN" altLang="en-US" dirty="0"/>
              <a:t> </a:t>
            </a:r>
            <a:r>
              <a:rPr lang="en-US" altLang="zh-CN" dirty="0"/>
              <a:t>of</a:t>
            </a:r>
            <a:r>
              <a:rPr lang="zh-CN" altLang="en-US" dirty="0"/>
              <a:t> </a:t>
            </a:r>
            <a:r>
              <a:rPr lang="en-US" altLang="zh-CN" dirty="0"/>
              <a:t>light</a:t>
            </a:r>
            <a:r>
              <a:rPr lang="zh-CN" altLang="en-US" dirty="0"/>
              <a:t> </a:t>
            </a:r>
            <a:r>
              <a:rPr lang="en-US" dirty="0"/>
              <a:t>path</a:t>
            </a:r>
            <a:r>
              <a:rPr lang="zh-CN" altLang="en-US" dirty="0"/>
              <a:t> </a:t>
            </a:r>
            <a:r>
              <a:rPr lang="en-US" altLang="zh-CN" dirty="0"/>
              <a:t>and</a:t>
            </a:r>
            <a:r>
              <a:rPr lang="zh-CN" altLang="en-US" dirty="0"/>
              <a:t> </a:t>
            </a:r>
            <a:r>
              <a:rPr lang="en-US" altLang="zh-CN" dirty="0"/>
              <a:t>mirrors</a:t>
            </a:r>
            <a:r>
              <a:rPr lang="zh-CN" altLang="en-US" dirty="0"/>
              <a:t> </a:t>
            </a:r>
            <a:r>
              <a:rPr lang="en-US" altLang="zh-CN" dirty="0"/>
              <a:t>in</a:t>
            </a:r>
            <a:r>
              <a:rPr lang="zh-CN" altLang="en-US" dirty="0"/>
              <a:t> </a:t>
            </a:r>
            <a:r>
              <a:rPr lang="en-US" altLang="zh-CN" dirty="0"/>
              <a:t>the</a:t>
            </a:r>
            <a:r>
              <a:rPr lang="zh-CN" altLang="en-US" dirty="0"/>
              <a:t> </a:t>
            </a:r>
            <a:r>
              <a:rPr lang="en-US" altLang="zh-CN" dirty="0"/>
              <a:t>grid,</a:t>
            </a:r>
            <a:r>
              <a:rPr lang="zh-CN" altLang="en-US" dirty="0"/>
              <a:t> </a:t>
            </a:r>
            <a:r>
              <a:rPr lang="en-US" altLang="zh-CN" dirty="0"/>
              <a:t>you</a:t>
            </a:r>
            <a:r>
              <a:rPr lang="zh-CN" altLang="en-US" dirty="0"/>
              <a:t> </a:t>
            </a:r>
            <a:r>
              <a:rPr lang="en-US" altLang="zh-CN" dirty="0"/>
              <a:t>are</a:t>
            </a:r>
            <a:r>
              <a:rPr lang="zh-CN" altLang="en-US" dirty="0"/>
              <a:t> </a:t>
            </a:r>
            <a:r>
              <a:rPr lang="en-US" altLang="zh-CN" dirty="0"/>
              <a:t>to</a:t>
            </a:r>
            <a:r>
              <a:rPr lang="zh-CN" altLang="en-US" dirty="0"/>
              <a:t> </a:t>
            </a:r>
            <a:r>
              <a:rPr lang="en-US" altLang="zh-CN" dirty="0"/>
              <a:t>rotate</a:t>
            </a:r>
            <a:r>
              <a:rPr lang="zh-CN" altLang="en-US" dirty="0"/>
              <a:t> </a:t>
            </a:r>
            <a:r>
              <a:rPr lang="en-US" altLang="zh-CN" dirty="0"/>
              <a:t>the</a:t>
            </a:r>
            <a:r>
              <a:rPr lang="zh-CN" altLang="en-US" dirty="0"/>
              <a:t> </a:t>
            </a:r>
            <a:r>
              <a:rPr lang="en-US" altLang="zh-CN" dirty="0"/>
              <a:t>minimum</a:t>
            </a:r>
            <a:r>
              <a:rPr lang="zh-CN" altLang="en-US" dirty="0"/>
              <a:t> </a:t>
            </a:r>
            <a:r>
              <a:rPr lang="en-US" altLang="zh-CN" dirty="0"/>
              <a:t>number</a:t>
            </a:r>
            <a:r>
              <a:rPr lang="zh-CN" altLang="en-US" dirty="0"/>
              <a:t> </a:t>
            </a:r>
            <a:r>
              <a:rPr lang="en-US" altLang="zh-CN" dirty="0"/>
              <a:t>of</a:t>
            </a:r>
            <a:r>
              <a:rPr lang="zh-CN" altLang="en-US" dirty="0"/>
              <a:t> </a:t>
            </a:r>
            <a:r>
              <a:rPr lang="en-US" altLang="zh-CN" dirty="0"/>
              <a:t>double-faced</a:t>
            </a:r>
            <a:r>
              <a:rPr lang="zh-CN" altLang="en-US" dirty="0"/>
              <a:t> </a:t>
            </a:r>
            <a:r>
              <a:rPr lang="en-US" altLang="zh-CN" dirty="0"/>
              <a:t>gargoyles,</a:t>
            </a:r>
            <a:r>
              <a:rPr lang="zh-CN" altLang="en-US" dirty="0"/>
              <a:t> </a:t>
            </a:r>
            <a:r>
              <a:rPr lang="en-US" altLang="zh-CN" dirty="0"/>
              <a:t>so</a:t>
            </a:r>
            <a:r>
              <a:rPr lang="zh-CN" altLang="en-US" dirty="0"/>
              <a:t> </a:t>
            </a:r>
            <a:r>
              <a:rPr lang="en-US" altLang="zh-CN" dirty="0"/>
              <a:t>that</a:t>
            </a:r>
            <a:r>
              <a:rPr lang="zh-CN" altLang="en-US" dirty="0"/>
              <a:t> </a:t>
            </a:r>
            <a:r>
              <a:rPr lang="en-US" altLang="zh-CN" dirty="0"/>
              <a:t>for</a:t>
            </a:r>
            <a:r>
              <a:rPr lang="zh-CN" altLang="en-US" dirty="0"/>
              <a:t> </a:t>
            </a:r>
            <a:r>
              <a:rPr lang="en-US" altLang="zh-CN" dirty="0"/>
              <a:t>each</a:t>
            </a:r>
            <a:r>
              <a:rPr lang="zh-CN" altLang="en-US" dirty="0"/>
              <a:t> </a:t>
            </a:r>
            <a:r>
              <a:rPr lang="en-US" altLang="zh-CN" dirty="0"/>
              <a:t>gargoyle</a:t>
            </a:r>
            <a:r>
              <a:rPr lang="zh-CN" altLang="en-US" dirty="0"/>
              <a:t> </a:t>
            </a:r>
            <a:r>
              <a:rPr lang="en-US" altLang="zh-CN" dirty="0"/>
              <a:t>face,</a:t>
            </a:r>
            <a:r>
              <a:rPr lang="zh-CN" altLang="en-US" dirty="0"/>
              <a:t> </a:t>
            </a:r>
            <a:r>
              <a:rPr lang="en-US" altLang="zh-CN" dirty="0"/>
              <a:t>there</a:t>
            </a:r>
            <a:r>
              <a:rPr lang="zh-CN" altLang="en-US" dirty="0"/>
              <a:t> </a:t>
            </a:r>
            <a:r>
              <a:rPr lang="en-US" altLang="zh-CN" dirty="0"/>
              <a:t>is</a:t>
            </a:r>
            <a:r>
              <a:rPr lang="zh-CN" altLang="en-US" dirty="0"/>
              <a:t> </a:t>
            </a:r>
            <a:r>
              <a:rPr lang="en-US" altLang="zh-CN" dirty="0"/>
              <a:t>a</a:t>
            </a:r>
            <a:r>
              <a:rPr lang="zh-CN" altLang="en-US" dirty="0"/>
              <a:t> </a:t>
            </a:r>
            <a:r>
              <a:rPr lang="en-US" altLang="zh-CN" dirty="0"/>
              <a:t>light</a:t>
            </a:r>
            <a:r>
              <a:rPr lang="zh-CN" altLang="en-US" dirty="0"/>
              <a:t> </a:t>
            </a:r>
            <a:r>
              <a:rPr lang="en-US" dirty="0"/>
              <a:t>path</a:t>
            </a:r>
            <a:r>
              <a:rPr lang="zh-CN" altLang="en-US" dirty="0"/>
              <a:t> </a:t>
            </a:r>
            <a:r>
              <a:rPr lang="en-US" altLang="zh-CN" dirty="0"/>
              <a:t>connecting</a:t>
            </a:r>
            <a:r>
              <a:rPr lang="zh-CN" altLang="en-US" dirty="0"/>
              <a:t> </a:t>
            </a:r>
            <a:r>
              <a:rPr lang="en-US" altLang="zh-CN" dirty="0"/>
              <a:t>another</a:t>
            </a:r>
            <a:r>
              <a:rPr lang="zh-CN" altLang="en-US" dirty="0"/>
              <a:t> </a:t>
            </a:r>
            <a:r>
              <a:rPr lang="en-US" altLang="zh-CN" dirty="0"/>
              <a:t>gargoyle</a:t>
            </a:r>
            <a:r>
              <a:rPr lang="zh-CN" altLang="en-US" dirty="0"/>
              <a:t> </a:t>
            </a:r>
            <a:r>
              <a:rPr lang="en-US" altLang="zh-CN" dirty="0"/>
              <a:t>face</a:t>
            </a:r>
            <a:r>
              <a:rPr lang="zh-CN" altLang="en-US" dirty="0"/>
              <a:t> </a:t>
            </a:r>
            <a:r>
              <a:rPr lang="en-US" altLang="zh-CN" dirty="0"/>
              <a:t>to</a:t>
            </a:r>
            <a:r>
              <a:rPr lang="zh-CN" altLang="en-US" dirty="0"/>
              <a:t> </a:t>
            </a:r>
            <a:r>
              <a:rPr lang="en-US" altLang="zh-CN" dirty="0"/>
              <a:t>it.</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ltLang="zh-CN" dirty="0"/>
              <a:t>Analyze</a:t>
            </a:r>
            <a:r>
              <a:rPr lang="zh-CN" altLang="en-US" dirty="0"/>
              <a:t> </a:t>
            </a:r>
            <a:r>
              <a:rPr lang="en-US" altLang="zh-CN" dirty="0"/>
              <a:t>the</a:t>
            </a:r>
            <a:r>
              <a:rPr lang="zh-CN" altLang="en-US" dirty="0"/>
              <a:t> </a:t>
            </a:r>
            <a:r>
              <a:rPr lang="en-US" altLang="zh-CN" dirty="0"/>
              <a:t>Light</a:t>
            </a:r>
            <a:r>
              <a:rPr lang="zh-CN" altLang="en-US" dirty="0"/>
              <a:t> </a:t>
            </a:r>
            <a:r>
              <a:rPr lang="en-US" altLang="zh-CN" dirty="0"/>
              <a:t>Path</a:t>
            </a:r>
            <a:endParaRPr dirty="0"/>
          </a:p>
        </p:txBody>
      </p:sp>
      <p:sp>
        <p:nvSpPr>
          <p:cNvPr id="67" name="Google Shape;67;p15"/>
          <p:cNvSpPr txBox="1">
            <a:spLocks noGrp="1"/>
          </p:cNvSpPr>
          <p:nvPr>
            <p:ph type="body" idx="1"/>
          </p:nvPr>
        </p:nvSpPr>
        <p:spPr>
          <a:xfrm>
            <a:off x="3684735" y="1150280"/>
            <a:ext cx="5073297" cy="93625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If there is a light path directly connecting two gargoyles, they must be in a same direction.</a:t>
            </a:r>
            <a:endParaRPr dirty="0"/>
          </a:p>
        </p:txBody>
      </p:sp>
      <p:pic>
        <p:nvPicPr>
          <p:cNvPr id="3" name="Picture 2">
            <a:extLst>
              <a:ext uri="{FF2B5EF4-FFF2-40B4-BE49-F238E27FC236}">
                <a16:creationId xmlns:a16="http://schemas.microsoft.com/office/drawing/2014/main" id="{6BCC07F2-FDC0-B247-8B1C-41845D35E709}"/>
              </a:ext>
            </a:extLst>
          </p:cNvPr>
          <p:cNvPicPr>
            <a:picLocks noChangeAspect="1"/>
          </p:cNvPicPr>
          <p:nvPr/>
        </p:nvPicPr>
        <p:blipFill>
          <a:blip r:embed="rId3"/>
          <a:stretch>
            <a:fillRect/>
          </a:stretch>
        </p:blipFill>
        <p:spPr>
          <a:xfrm>
            <a:off x="377293" y="1273062"/>
            <a:ext cx="3178191" cy="690693"/>
          </a:xfrm>
          <a:prstGeom prst="rect">
            <a:avLst/>
          </a:prstGeom>
        </p:spPr>
      </p:pic>
      <p:pic>
        <p:nvPicPr>
          <p:cNvPr id="4" name="Picture 3">
            <a:extLst>
              <a:ext uri="{FF2B5EF4-FFF2-40B4-BE49-F238E27FC236}">
                <a16:creationId xmlns:a16="http://schemas.microsoft.com/office/drawing/2014/main" id="{76E9D356-2C8A-D845-A187-8EE89B954295}"/>
              </a:ext>
            </a:extLst>
          </p:cNvPr>
          <p:cNvPicPr>
            <a:picLocks noChangeAspect="1"/>
          </p:cNvPicPr>
          <p:nvPr/>
        </p:nvPicPr>
        <p:blipFill>
          <a:blip r:embed="rId4"/>
          <a:stretch>
            <a:fillRect/>
          </a:stretch>
        </p:blipFill>
        <p:spPr>
          <a:xfrm>
            <a:off x="517512" y="2098930"/>
            <a:ext cx="3011382" cy="1551173"/>
          </a:xfrm>
          <a:prstGeom prst="rect">
            <a:avLst/>
          </a:prstGeom>
        </p:spPr>
      </p:pic>
      <p:sp>
        <p:nvSpPr>
          <p:cNvPr id="7" name="Google Shape;67;p15">
            <a:extLst>
              <a:ext uri="{FF2B5EF4-FFF2-40B4-BE49-F238E27FC236}">
                <a16:creationId xmlns:a16="http://schemas.microsoft.com/office/drawing/2014/main" id="{56675381-FBB9-3E4B-971F-04A1C60DF44E}"/>
              </a:ext>
            </a:extLst>
          </p:cNvPr>
          <p:cNvSpPr txBox="1">
            <a:spLocks/>
          </p:cNvSpPr>
          <p:nvPr/>
        </p:nvSpPr>
        <p:spPr>
          <a:xfrm>
            <a:off x="3759002" y="2188651"/>
            <a:ext cx="5073297" cy="156741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buNone/>
            </a:pPr>
            <a:r>
              <a:rPr lang="en-US" dirty="0"/>
              <a:t>If there is a light path connecting two gargoyles via </a:t>
            </a:r>
            <a:r>
              <a:rPr lang="en-US" i="1" dirty="0"/>
              <a:t>k</a:t>
            </a:r>
            <a:r>
              <a:rPr lang="en-US" dirty="0"/>
              <a:t> mirrors, then if k is odd, the two gargoyles must be in different directions. Otherwise, they are in a same direction.</a:t>
            </a:r>
          </a:p>
        </p:txBody>
      </p:sp>
      <p:pic>
        <p:nvPicPr>
          <p:cNvPr id="5" name="Picture 4">
            <a:extLst>
              <a:ext uri="{FF2B5EF4-FFF2-40B4-BE49-F238E27FC236}">
                <a16:creationId xmlns:a16="http://schemas.microsoft.com/office/drawing/2014/main" id="{248A4EBB-2EA3-3A4D-84D2-B4640328CEAF}"/>
              </a:ext>
            </a:extLst>
          </p:cNvPr>
          <p:cNvPicPr>
            <a:picLocks noChangeAspect="1"/>
          </p:cNvPicPr>
          <p:nvPr/>
        </p:nvPicPr>
        <p:blipFill>
          <a:blip r:embed="rId5"/>
          <a:stretch>
            <a:fillRect/>
          </a:stretch>
        </p:blipFill>
        <p:spPr>
          <a:xfrm>
            <a:off x="790267" y="3825117"/>
            <a:ext cx="2352241" cy="1071414"/>
          </a:xfrm>
          <a:prstGeom prst="rect">
            <a:avLst/>
          </a:prstGeom>
        </p:spPr>
      </p:pic>
      <p:sp>
        <p:nvSpPr>
          <p:cNvPr id="9" name="Google Shape;67;p15">
            <a:extLst>
              <a:ext uri="{FF2B5EF4-FFF2-40B4-BE49-F238E27FC236}">
                <a16:creationId xmlns:a16="http://schemas.microsoft.com/office/drawing/2014/main" id="{93E03A2E-0C6D-2140-9241-1EA8B8FCCA4F}"/>
              </a:ext>
            </a:extLst>
          </p:cNvPr>
          <p:cNvSpPr txBox="1">
            <a:spLocks/>
          </p:cNvSpPr>
          <p:nvPr/>
        </p:nvSpPr>
        <p:spPr>
          <a:xfrm>
            <a:off x="3759001" y="3761689"/>
            <a:ext cx="5073297" cy="120583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buNone/>
            </a:pPr>
            <a:r>
              <a:rPr lang="en-US" dirty="0"/>
              <a:t>If there is a light path connecting one side of a gargoyle to an obstacle, then one direction of the gargoyle is prohibited.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Bi-Coloring</a:t>
            </a:r>
            <a:endParaRPr dirty="0"/>
          </a:p>
        </p:txBody>
      </p:sp>
      <p:sp>
        <p:nvSpPr>
          <p:cNvPr id="73" name="Google Shape;73;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Consider V and H as black and white. Then each gargoyle has a binary color and we can change its color. Based on the floorplan, we want some pairs of gargoyles have the same color, some pairs have different colors. How to make the smallest number of color changes so that the same/different color requirement is satisfied?</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This is a bi-coloring problem.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Solving Bi-Coloring</a:t>
            </a:r>
            <a:endParaRPr dirty="0"/>
          </a:p>
        </p:txBody>
      </p:sp>
      <p:sp>
        <p:nvSpPr>
          <p:cNvPr id="79" name="Google Shape;79;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buClr>
                <a:schemeClr val="dk1"/>
              </a:buClr>
              <a:buSzPts val="1100"/>
              <a:buNone/>
            </a:pPr>
            <a:r>
              <a:rPr lang="en-US" dirty="0"/>
              <a:t>Let each gargoyle be a node, and each same/different color requirement be an edge. We can build the graph to bi-color. We may group those nodes that must have a same color together, and treat them as one super-node. After this, the remaining edges are all requirements of different colors.</a:t>
            </a:r>
          </a:p>
          <a:p>
            <a:pPr marL="0" lvl="0" indent="0">
              <a:buClr>
                <a:schemeClr val="dk1"/>
              </a:buClr>
              <a:buSzPts val="1100"/>
              <a:buNone/>
            </a:pPr>
            <a:endParaRPr lang="en-US" dirty="0"/>
          </a:p>
          <a:p>
            <a:pPr marL="0" lvl="0" indent="0">
              <a:buClr>
                <a:schemeClr val="dk1"/>
              </a:buClr>
              <a:buSzPts val="1100"/>
              <a:buNone/>
            </a:pPr>
            <a:r>
              <a:rPr lang="en-US" dirty="0"/>
              <a:t>If there is an odd-length cycle in this graph, then there is a conflict, and the answer is -1. Otherwise, we have two choices of coloring for each connected component. We can compute how many gargoyles need to be rotated for each choice, and use the one that needs fewer rotations.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D1BF1-E085-664E-B2A9-1EAB5BF498C3}"/>
              </a:ext>
            </a:extLst>
          </p:cNvPr>
          <p:cNvSpPr>
            <a:spLocks noGrp="1"/>
          </p:cNvSpPr>
          <p:nvPr>
            <p:ph type="title"/>
          </p:nvPr>
        </p:nvSpPr>
        <p:spPr/>
        <p:txBody>
          <a:bodyPr/>
          <a:lstStyle/>
          <a:p>
            <a:r>
              <a:rPr lang="en-US" dirty="0"/>
              <a:t>Complexity</a:t>
            </a:r>
          </a:p>
        </p:txBody>
      </p:sp>
      <p:sp>
        <p:nvSpPr>
          <p:cNvPr id="3" name="Text Placeholder 2">
            <a:extLst>
              <a:ext uri="{FF2B5EF4-FFF2-40B4-BE49-F238E27FC236}">
                <a16:creationId xmlns:a16="http://schemas.microsoft.com/office/drawing/2014/main" id="{8EB52AD4-7A7F-C14A-AA4C-65E95104BE9B}"/>
              </a:ext>
            </a:extLst>
          </p:cNvPr>
          <p:cNvSpPr>
            <a:spLocks noGrp="1"/>
          </p:cNvSpPr>
          <p:nvPr>
            <p:ph type="body" idx="1"/>
          </p:nvPr>
        </p:nvSpPr>
        <p:spPr/>
        <p:txBody>
          <a:bodyPr/>
          <a:lstStyle/>
          <a:p>
            <a:r>
              <a:rPr lang="en-US" dirty="0"/>
              <a:t>The bi-coloring graph has O(nm) nodes and O(nm) edges. It takes O(nm) time to build it, as we only need to traverse each cell in the grid four times (from/to its four neighbors).</a:t>
            </a:r>
          </a:p>
          <a:p>
            <a:r>
              <a:rPr lang="en-US" dirty="0"/>
              <a:t>Solving the bi-coloring takes O(nm) time.</a:t>
            </a:r>
          </a:p>
          <a:p>
            <a:r>
              <a:rPr lang="en-US" dirty="0"/>
              <a:t>Total time: O(nm)</a:t>
            </a:r>
          </a:p>
        </p:txBody>
      </p:sp>
    </p:spTree>
    <p:extLst>
      <p:ext uri="{BB962C8B-B14F-4D97-AF65-F5344CB8AC3E}">
        <p14:creationId xmlns:p14="http://schemas.microsoft.com/office/powerpoint/2010/main" val="22950287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388</Words>
  <Application>Microsoft Macintosh PowerPoint</Application>
  <PresentationFormat>On-screen Show (16:9)</PresentationFormat>
  <Paragraphs>18</Paragraphs>
  <Slides>5</Slides>
  <Notes>4</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vt:i4>
      </vt:variant>
    </vt:vector>
  </HeadingPairs>
  <TitlesOfParts>
    <vt:vector size="7" baseType="lpstr">
      <vt:lpstr>Arial</vt:lpstr>
      <vt:lpstr>Simple Light</vt:lpstr>
      <vt:lpstr>Tomb Raider</vt:lpstr>
      <vt:lpstr>Analyze the Light Path</vt:lpstr>
      <vt:lpstr>Bi-Coloring</vt:lpstr>
      <vt:lpstr>Solving Bi-Coloring</vt:lpstr>
      <vt:lpstr>Complexity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Tomb Raider</dc:title>
  <cp:lastModifiedBy>Bowen Yu</cp:lastModifiedBy>
  <cp:revision>87</cp:revision>
  <dcterms:modified xsi:type="dcterms:W3CDTF">2020-02-21T06:55:30Z</dcterms:modified>
</cp:coreProperties>
</file>