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8"/>
  </p:notesMasterIdLst>
  <p:sldIdLst>
    <p:sldId id="262" r:id="rId2"/>
    <p:sldId id="259" r:id="rId3"/>
    <p:sldId id="260" r:id="rId4"/>
    <p:sldId id="263" r:id="rId5"/>
    <p:sldId id="264" r:id="rId6"/>
    <p:sldId id="261" r:id="rId7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376"/>
    <p:restoredTop sz="94681"/>
  </p:normalViewPr>
  <p:slideViewPr>
    <p:cSldViewPr snapToGrid="0">
      <p:cViewPr varScale="1">
        <p:scale>
          <a:sx n="143" d="100"/>
          <a:sy n="143" d="100"/>
        </p:scale>
        <p:origin x="1288" y="19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7d2ce615d1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7d2ce615d1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836403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289752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oeis.org/A000041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16EB31-D720-424E-AA54-06D4A0FFA8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/>
              <a:t>Lunchtime Name Recall</a:t>
            </a:r>
            <a:endParaRPr lang="en-US" dirty="0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EE75CBF-F137-7642-A28A-E1C76A9CA5A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8421568"/>
              </p:ext>
            </p:extLst>
          </p:nvPr>
        </p:nvGraphicFramePr>
        <p:xfrm>
          <a:off x="411480" y="1159635"/>
          <a:ext cx="2962655" cy="940755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7330">
                  <a:extLst>
                    <a:ext uri="{9D8B030D-6E8A-4147-A177-3AD203B41FA5}">
                      <a16:colId xmlns:a16="http://schemas.microsoft.com/office/drawing/2014/main" val="1901495924"/>
                    </a:ext>
                  </a:extLst>
                </a:gridCol>
                <a:gridCol w="741775">
                  <a:extLst>
                    <a:ext uri="{9D8B030D-6E8A-4147-A177-3AD203B41FA5}">
                      <a16:colId xmlns:a16="http://schemas.microsoft.com/office/drawing/2014/main" val="910476392"/>
                    </a:ext>
                  </a:extLst>
                </a:gridCol>
                <a:gridCol w="741775">
                  <a:extLst>
                    <a:ext uri="{9D8B030D-6E8A-4147-A177-3AD203B41FA5}">
                      <a16:colId xmlns:a16="http://schemas.microsoft.com/office/drawing/2014/main" val="3001521818"/>
                    </a:ext>
                  </a:extLst>
                </a:gridCol>
                <a:gridCol w="741775">
                  <a:extLst>
                    <a:ext uri="{9D8B030D-6E8A-4147-A177-3AD203B41FA5}">
                      <a16:colId xmlns:a16="http://schemas.microsoft.com/office/drawing/2014/main" val="3465743787"/>
                    </a:ext>
                  </a:extLst>
                </a:gridCol>
              </a:tblGrid>
              <a:tr h="331155">
                <a:tc>
                  <a:txBody>
                    <a:bodyPr/>
                    <a:lstStyle/>
                    <a:p>
                      <a:pPr algn="ctr"/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>
                          <a:solidFill>
                            <a:schemeClr val="tx1"/>
                          </a:solidFill>
                        </a:rPr>
                        <a:t>C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4968702"/>
                  </a:ext>
                </a:extLst>
              </a:tr>
              <a:tr h="242157"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/>
                        <a:t>Day</a:t>
                      </a:r>
                      <a:r>
                        <a:rPr lang="zh-CN" altLang="en-US" dirty="0"/>
                        <a:t> </a:t>
                      </a:r>
                      <a:r>
                        <a:rPr lang="en-US" altLang="zh-CN" dirty="0"/>
                        <a:t>1</a:t>
                      </a:r>
                      <a:endParaRPr lang="en-US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🍔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/>
                        <a:t>🥗</a:t>
                      </a:r>
                      <a:endParaRPr lang="en-US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/>
                        <a:t>🥗</a:t>
                      </a:r>
                      <a:endParaRPr lang="en-US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21381864"/>
                  </a:ext>
                </a:extLst>
              </a:tr>
              <a:tr h="242157"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/>
                        <a:t>Day</a:t>
                      </a:r>
                      <a:r>
                        <a:rPr lang="zh-CN" altLang="en-US" dirty="0"/>
                        <a:t> </a:t>
                      </a:r>
                      <a:r>
                        <a:rPr lang="en-US" altLang="zh-CN" dirty="0"/>
                        <a:t>2</a:t>
                      </a:r>
                      <a:endParaRPr lang="en-US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🍔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🍔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/>
                        <a:t>🥗</a:t>
                      </a:r>
                      <a:endParaRPr lang="en-US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91210242"/>
                  </a:ext>
                </a:extLst>
              </a:tr>
            </a:tbl>
          </a:graphicData>
        </a:graphic>
      </p:graphicFrame>
      <p:sp>
        <p:nvSpPr>
          <p:cNvPr id="5" name="Google Shape;61;p14">
            <a:extLst>
              <a:ext uri="{FF2B5EF4-FFF2-40B4-BE49-F238E27FC236}">
                <a16:creationId xmlns:a16="http://schemas.microsoft.com/office/drawing/2014/main" id="{BFD1EEAC-8744-CC44-A438-FA69D07A856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3630168" y="1047898"/>
            <a:ext cx="5202132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buNone/>
            </a:pPr>
            <a:r>
              <a:rPr lang="en-US" altLang="zh-CN" dirty="0"/>
              <a:t>Think of a matrix of n columns and m rows with binary values (1/0). </a:t>
            </a:r>
            <a:r>
              <a:rPr lang="en-US" dirty="0"/>
              <a:t>Each column represents one colleague. Each day represents a row. Cell (</a:t>
            </a:r>
            <a:r>
              <a:rPr lang="en-US" dirty="0" err="1"/>
              <a:t>i</a:t>
            </a:r>
            <a:r>
              <a:rPr lang="en-US" dirty="0"/>
              <a:t>, j) is 1 or 0 if we give colleague j a burger or a salad on day </a:t>
            </a:r>
            <a:r>
              <a:rPr lang="en-US" dirty="0" err="1"/>
              <a:t>i</a:t>
            </a:r>
            <a:r>
              <a:rPr lang="en-US" dirty="0"/>
              <a:t>. </a:t>
            </a:r>
            <a:r>
              <a:rPr lang="en-US" altLang="zh-CN" dirty="0"/>
              <a:t>We can reorder the values in each row. </a:t>
            </a:r>
          </a:p>
          <a:p>
            <a:pPr marL="0" lvl="0" indent="0">
              <a:buNone/>
            </a:pPr>
            <a:endParaRPr lang="en-US" altLang="zh-CN" dirty="0"/>
          </a:p>
          <a:p>
            <a:pPr marL="0" lvl="0" indent="0">
              <a:buNone/>
            </a:pPr>
            <a:r>
              <a:rPr lang="en-US" altLang="zh-CN" dirty="0"/>
              <a:t>Consider the value sequence in each column. </a:t>
            </a:r>
            <a:r>
              <a:rPr lang="en-US" dirty="0"/>
              <a:t>If the sequence is unique, it means what the colleague eats over the m days is distinguishable from what the other colleagues eat. We’d maximize the number of unique columns.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B2FD2F36-F888-AF4B-BFD2-64511A259A5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8035062"/>
              </p:ext>
            </p:extLst>
          </p:nvPr>
        </p:nvGraphicFramePr>
        <p:xfrm>
          <a:off x="411479" y="2445891"/>
          <a:ext cx="2962655" cy="940755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7330">
                  <a:extLst>
                    <a:ext uri="{9D8B030D-6E8A-4147-A177-3AD203B41FA5}">
                      <a16:colId xmlns:a16="http://schemas.microsoft.com/office/drawing/2014/main" val="1901495924"/>
                    </a:ext>
                  </a:extLst>
                </a:gridCol>
                <a:gridCol w="741775">
                  <a:extLst>
                    <a:ext uri="{9D8B030D-6E8A-4147-A177-3AD203B41FA5}">
                      <a16:colId xmlns:a16="http://schemas.microsoft.com/office/drawing/2014/main" val="910476392"/>
                    </a:ext>
                  </a:extLst>
                </a:gridCol>
                <a:gridCol w="741775">
                  <a:extLst>
                    <a:ext uri="{9D8B030D-6E8A-4147-A177-3AD203B41FA5}">
                      <a16:colId xmlns:a16="http://schemas.microsoft.com/office/drawing/2014/main" val="3001521818"/>
                    </a:ext>
                  </a:extLst>
                </a:gridCol>
                <a:gridCol w="741775">
                  <a:extLst>
                    <a:ext uri="{9D8B030D-6E8A-4147-A177-3AD203B41FA5}">
                      <a16:colId xmlns:a16="http://schemas.microsoft.com/office/drawing/2014/main" val="3465743787"/>
                    </a:ext>
                  </a:extLst>
                </a:gridCol>
              </a:tblGrid>
              <a:tr h="331155">
                <a:tc>
                  <a:txBody>
                    <a:bodyPr/>
                    <a:lstStyle/>
                    <a:p>
                      <a:pPr algn="ctr"/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>
                          <a:solidFill>
                            <a:schemeClr val="tx1"/>
                          </a:solidFill>
                        </a:rPr>
                        <a:t>C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4968702"/>
                  </a:ext>
                </a:extLst>
              </a:tr>
              <a:tr h="242157"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/>
                        <a:t>Day</a:t>
                      </a:r>
                      <a:r>
                        <a:rPr lang="zh-CN" altLang="en-US" dirty="0"/>
                        <a:t> </a:t>
                      </a:r>
                      <a:r>
                        <a:rPr lang="en-US" altLang="zh-CN" dirty="0"/>
                        <a:t>1</a:t>
                      </a:r>
                      <a:endParaRPr lang="en-US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0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0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21381864"/>
                  </a:ext>
                </a:extLst>
              </a:tr>
              <a:tr h="242157">
                <a:tc>
                  <a:txBody>
                    <a:bodyPr/>
                    <a:lstStyle/>
                    <a:p>
                      <a:pPr algn="ctr"/>
                      <a:r>
                        <a:rPr lang="en-US" altLang="zh-CN" dirty="0"/>
                        <a:t>Day</a:t>
                      </a:r>
                      <a:r>
                        <a:rPr lang="zh-CN" altLang="en-US" dirty="0"/>
                        <a:t> </a:t>
                      </a:r>
                      <a:r>
                        <a:rPr lang="en-US" altLang="zh-CN" dirty="0"/>
                        <a:t>2</a:t>
                      </a:r>
                      <a:endParaRPr lang="en-US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0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9121024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964078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>
            <a:spLocks noGrp="1"/>
          </p:cNvSpPr>
          <p:nvPr>
            <p:ph type="title"/>
          </p:nvPr>
        </p:nvSpPr>
        <p:spPr>
          <a:xfrm>
            <a:off x="311700" y="313502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CN" dirty="0"/>
              <a:t>A partitioning problem</a:t>
            </a:r>
            <a:endParaRPr dirty="0"/>
          </a:p>
        </p:txBody>
      </p:sp>
      <p:sp>
        <p:nvSpPr>
          <p:cNvPr id="73" name="Google Shape;73;p16"/>
          <p:cNvSpPr txBox="1">
            <a:spLocks noGrp="1"/>
          </p:cNvSpPr>
          <p:nvPr>
            <p:ph type="body" idx="1"/>
          </p:nvPr>
        </p:nvSpPr>
        <p:spPr>
          <a:xfrm>
            <a:off x="311700" y="940275"/>
            <a:ext cx="7944794" cy="1139537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are</a:t>
            </a:r>
            <a:r>
              <a:rPr lang="zh-CN" altLang="en-US" dirty="0"/>
              <a:t> </a:t>
            </a:r>
            <a:r>
              <a:rPr lang="en-US" altLang="zh-CN" dirty="0"/>
              <a:t>essentially</a:t>
            </a:r>
            <a:r>
              <a:rPr lang="zh-CN" altLang="en-US" dirty="0"/>
              <a:t> </a:t>
            </a:r>
            <a:r>
              <a:rPr lang="en-US" altLang="zh-CN" dirty="0"/>
              <a:t>creating</a:t>
            </a:r>
            <a:r>
              <a:rPr lang="zh-CN" altLang="en-US" dirty="0"/>
              <a:t> </a:t>
            </a:r>
            <a:r>
              <a:rPr lang="en-US" altLang="zh-CN" dirty="0"/>
              <a:t>partitions</a:t>
            </a:r>
            <a:r>
              <a:rPr lang="zh-CN" altLang="en-US" dirty="0"/>
              <a:t> </a:t>
            </a:r>
            <a:r>
              <a:rPr lang="en-US" altLang="zh-CN" dirty="0"/>
              <a:t>by</a:t>
            </a:r>
            <a:r>
              <a:rPr lang="zh-CN" altLang="en-US" dirty="0"/>
              <a:t> </a:t>
            </a:r>
            <a:r>
              <a:rPr lang="en-US" altLang="zh-CN" dirty="0"/>
              <a:t>distributing</a:t>
            </a:r>
            <a:r>
              <a:rPr lang="zh-CN" altLang="en-US" dirty="0"/>
              <a:t> </a:t>
            </a:r>
            <a:r>
              <a:rPr lang="en-US" altLang="zh-CN" dirty="0"/>
              <a:t>each</a:t>
            </a:r>
            <a:r>
              <a:rPr lang="zh-CN" altLang="en-US" dirty="0"/>
              <a:t> </a:t>
            </a:r>
            <a:r>
              <a:rPr lang="en-US" altLang="zh-CN" dirty="0"/>
              <a:t>day’s</a:t>
            </a:r>
            <a:r>
              <a:rPr lang="zh-CN" altLang="en-US" dirty="0"/>
              <a:t> </a:t>
            </a:r>
            <a:r>
              <a:rPr lang="en-US" altLang="zh-CN" dirty="0"/>
              <a:t>burgers</a:t>
            </a:r>
            <a:r>
              <a:rPr lang="zh-CN" altLang="en-US" dirty="0"/>
              <a:t> </a:t>
            </a:r>
            <a:r>
              <a:rPr lang="en-US" altLang="zh-CN" dirty="0"/>
              <a:t>into</a:t>
            </a:r>
            <a:r>
              <a:rPr lang="zh-CN" altLang="en-US" dirty="0"/>
              <a:t> </a:t>
            </a:r>
            <a:r>
              <a:rPr lang="en-US" altLang="zh-CN" dirty="0"/>
              <a:t>different</a:t>
            </a:r>
            <a:r>
              <a:rPr lang="zh-CN" altLang="en-US" dirty="0"/>
              <a:t> </a:t>
            </a:r>
            <a:r>
              <a:rPr lang="en-US" altLang="zh-CN" dirty="0"/>
              <a:t>columns,</a:t>
            </a:r>
            <a:r>
              <a:rPr lang="zh-CN" altLang="en-US" dirty="0"/>
              <a:t> </a:t>
            </a:r>
            <a:r>
              <a:rPr lang="en-US" altLang="zh-CN" dirty="0"/>
              <a:t>starting</a:t>
            </a:r>
            <a:r>
              <a:rPr lang="zh-CN" altLang="en-US" dirty="0"/>
              <a:t> </a:t>
            </a:r>
            <a:r>
              <a:rPr lang="en-US" altLang="zh-CN" dirty="0"/>
              <a:t>with</a:t>
            </a:r>
            <a:r>
              <a:rPr lang="zh-CN" altLang="en-US" dirty="0"/>
              <a:t> </a:t>
            </a:r>
            <a:r>
              <a:rPr lang="en-US" altLang="zh-CN" dirty="0"/>
              <a:t>an</a:t>
            </a:r>
            <a:r>
              <a:rPr lang="zh-CN" altLang="en-US" dirty="0"/>
              <a:t> </a:t>
            </a:r>
            <a:r>
              <a:rPr lang="en-US" altLang="zh-CN" dirty="0"/>
              <a:t>initial</a:t>
            </a:r>
            <a:r>
              <a:rPr lang="zh-CN" altLang="en-US" dirty="0"/>
              <a:t> </a:t>
            </a:r>
            <a:r>
              <a:rPr lang="en-US" altLang="zh-CN" dirty="0"/>
              <a:t>partition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{n}.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CN" dirty="0"/>
              <a:t>For</a:t>
            </a:r>
            <a:r>
              <a:rPr lang="zh-CN" altLang="en-US" dirty="0"/>
              <a:t> </a:t>
            </a:r>
            <a:r>
              <a:rPr lang="en-US" altLang="zh-CN" dirty="0"/>
              <a:t>each</a:t>
            </a:r>
            <a:r>
              <a:rPr lang="zh-CN" altLang="en-US" dirty="0"/>
              <a:t> </a:t>
            </a:r>
            <a:r>
              <a:rPr lang="en-US" altLang="zh-CN" dirty="0"/>
              <a:t>group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size</a:t>
            </a:r>
            <a:r>
              <a:rPr lang="zh-CN" altLang="en-US" dirty="0"/>
              <a:t> </a:t>
            </a:r>
            <a:r>
              <a:rPr lang="en-US" altLang="zh-CN" dirty="0"/>
              <a:t>g,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assign</a:t>
            </a:r>
            <a:r>
              <a:rPr lang="zh-CN" altLang="en-US" dirty="0"/>
              <a:t> </a:t>
            </a:r>
            <a:r>
              <a:rPr lang="en-US" altLang="zh-CN" dirty="0"/>
              <a:t>k</a:t>
            </a:r>
            <a:r>
              <a:rPr lang="zh-CN" altLang="en-US" dirty="0"/>
              <a:t> </a:t>
            </a:r>
            <a:r>
              <a:rPr lang="en-US" altLang="zh-CN" dirty="0"/>
              <a:t>burgers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it,</a:t>
            </a:r>
            <a:r>
              <a:rPr lang="zh-CN" altLang="en-US" dirty="0"/>
              <a:t> </a:t>
            </a:r>
            <a:r>
              <a:rPr lang="en-US" altLang="zh-CN" dirty="0"/>
              <a:t>and</a:t>
            </a:r>
            <a:r>
              <a:rPr lang="zh-CN" altLang="en-US" dirty="0"/>
              <a:t> </a:t>
            </a:r>
            <a:r>
              <a:rPr lang="en-US" altLang="zh-CN" dirty="0"/>
              <a:t>split</a:t>
            </a:r>
            <a:r>
              <a:rPr lang="zh-CN" altLang="en-US" dirty="0"/>
              <a:t> </a:t>
            </a:r>
            <a:r>
              <a:rPr lang="en-US" altLang="zh-CN" dirty="0"/>
              <a:t>it</a:t>
            </a:r>
            <a:r>
              <a:rPr lang="zh-CN" altLang="en-US" dirty="0"/>
              <a:t> </a:t>
            </a:r>
            <a:r>
              <a:rPr lang="en-US" altLang="zh-CN" dirty="0"/>
              <a:t>into</a:t>
            </a:r>
            <a:r>
              <a:rPr lang="zh-CN" altLang="en-US" dirty="0"/>
              <a:t> </a:t>
            </a:r>
            <a:r>
              <a:rPr lang="en-US" altLang="zh-CN" dirty="0"/>
              <a:t>two</a:t>
            </a:r>
            <a:r>
              <a:rPr lang="zh-CN" altLang="en-US" dirty="0"/>
              <a:t> </a:t>
            </a:r>
            <a:r>
              <a:rPr lang="en-US" altLang="zh-CN" dirty="0"/>
              <a:t>smaller</a:t>
            </a:r>
            <a:r>
              <a:rPr lang="zh-CN" altLang="en-US" dirty="0"/>
              <a:t> </a:t>
            </a:r>
            <a:r>
              <a:rPr lang="en-US" altLang="zh-CN" dirty="0"/>
              <a:t>groups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sizes</a:t>
            </a:r>
            <a:r>
              <a:rPr lang="zh-CN" altLang="en-US" dirty="0"/>
              <a:t> </a:t>
            </a:r>
            <a:r>
              <a:rPr lang="en-US" altLang="zh-CN" dirty="0"/>
              <a:t>k</a:t>
            </a:r>
            <a:r>
              <a:rPr lang="zh-CN" altLang="en-US" dirty="0"/>
              <a:t> </a:t>
            </a:r>
            <a:r>
              <a:rPr lang="en-US" altLang="zh-CN" dirty="0"/>
              <a:t>and</a:t>
            </a:r>
            <a:r>
              <a:rPr lang="zh-CN" altLang="en-US" dirty="0"/>
              <a:t> </a:t>
            </a:r>
            <a:r>
              <a:rPr lang="en-US" altLang="zh-CN" dirty="0"/>
              <a:t>g</a:t>
            </a:r>
            <a:r>
              <a:rPr lang="zh-CN" altLang="en-US" dirty="0"/>
              <a:t> </a:t>
            </a:r>
            <a:r>
              <a:rPr lang="en-US" altLang="zh-CN" dirty="0"/>
              <a:t>–</a:t>
            </a:r>
            <a:r>
              <a:rPr lang="zh-CN" altLang="en-US" dirty="0"/>
              <a:t> </a:t>
            </a:r>
            <a:r>
              <a:rPr lang="en-US" altLang="zh-CN" dirty="0"/>
              <a:t>k.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/>
          </a:p>
        </p:txBody>
      </p:sp>
      <p:sp>
        <p:nvSpPr>
          <p:cNvPr id="5" name="Google Shape;73;p16">
            <a:extLst>
              <a:ext uri="{FF2B5EF4-FFF2-40B4-BE49-F238E27FC236}">
                <a16:creationId xmlns:a16="http://schemas.microsoft.com/office/drawing/2014/main" id="{205CE437-6ABA-8541-B6BB-CE6D389163AE}"/>
              </a:ext>
            </a:extLst>
          </p:cNvPr>
          <p:cNvSpPr txBox="1">
            <a:spLocks/>
          </p:cNvSpPr>
          <p:nvPr/>
        </p:nvSpPr>
        <p:spPr>
          <a:xfrm>
            <a:off x="311700" y="2778039"/>
            <a:ext cx="7944794" cy="149812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sz="18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17500" algn="l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indent="0">
              <a:buNone/>
            </a:pPr>
            <a:r>
              <a:rPr lang="en-US" dirty="0"/>
              <a:t>Here is how we achieve answer 5 in sample 2:</a:t>
            </a:r>
            <a:endParaRPr lang="en-US" altLang="zh-CN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altLang="zh-CN" dirty="0">
                <a:solidFill>
                  <a:schemeClr val="tx1"/>
                </a:solidFill>
              </a:rPr>
              <a:t>{16}</a:t>
            </a:r>
            <a:endParaRPr lang="en-US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altLang="zh-CN" dirty="0">
                <a:solidFill>
                  <a:schemeClr val="tx1"/>
                </a:solidFill>
              </a:rPr>
              <a:t>{6,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altLang="zh-CN" dirty="0">
                <a:solidFill>
                  <a:schemeClr val="tx1"/>
                </a:solidFill>
              </a:rPr>
              <a:t>10}</a:t>
            </a:r>
            <a:r>
              <a:rPr lang="en-US" dirty="0">
                <a:solidFill>
                  <a:srgbClr val="FF0000"/>
                </a:solidFill>
              </a:rPr>
              <a:t>			111</a:t>
            </a:r>
            <a:r>
              <a:rPr lang="en-US" dirty="0"/>
              <a:t>111</a:t>
            </a:r>
            <a:r>
              <a:rPr lang="en-US" dirty="0">
                <a:solidFill>
                  <a:srgbClr val="FF0000"/>
                </a:solidFill>
              </a:rPr>
              <a:t>0</a:t>
            </a:r>
            <a:r>
              <a:rPr lang="en-US" dirty="0"/>
              <a:t>00000</a:t>
            </a:r>
            <a:r>
              <a:rPr lang="en-US" dirty="0">
                <a:solidFill>
                  <a:srgbClr val="FF0000"/>
                </a:solidFill>
              </a:rPr>
              <a:t>0</a:t>
            </a:r>
            <a:r>
              <a:rPr lang="en-US" dirty="0"/>
              <a:t>000</a:t>
            </a:r>
            <a:r>
              <a:rPr lang="en-US" dirty="0">
                <a:solidFill>
                  <a:srgbClr val="FF0000"/>
                </a:solidFill>
              </a:rPr>
              <a:t>   </a:t>
            </a:r>
            <a:r>
              <a:rPr lang="en-US" altLang="zh-CN" dirty="0"/>
              <a:t>a</a:t>
            </a:r>
            <a:r>
              <a:rPr lang="en-US" altLang="zh-CN" baseline="-25000" dirty="0"/>
              <a:t>1</a:t>
            </a:r>
            <a:r>
              <a:rPr lang="en-US" altLang="zh-CN" dirty="0"/>
              <a:t> = </a:t>
            </a:r>
            <a:r>
              <a:rPr lang="en-US" dirty="0"/>
              <a:t>6</a:t>
            </a:r>
          </a:p>
          <a:p>
            <a:pPr marL="0" lvl="0" indent="0">
              <a:buNone/>
            </a:pPr>
            <a:r>
              <a:rPr lang="en-US" altLang="zh-CN" dirty="0">
                <a:solidFill>
                  <a:schemeClr val="tx1"/>
                </a:solidFill>
              </a:rPr>
              <a:t>{2,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altLang="zh-CN" dirty="0">
                <a:solidFill>
                  <a:schemeClr val="tx1"/>
                </a:solidFill>
              </a:rPr>
              <a:t>4,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altLang="zh-CN" dirty="0">
                <a:solidFill>
                  <a:schemeClr val="tx1"/>
                </a:solidFill>
              </a:rPr>
              <a:t>6,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altLang="zh-CN" dirty="0">
                <a:solidFill>
                  <a:schemeClr val="tx1"/>
                </a:solidFill>
              </a:rPr>
              <a:t>4} </a:t>
            </a:r>
            <a:r>
              <a:rPr lang="en-US" dirty="0">
                <a:solidFill>
                  <a:srgbClr val="FF0000"/>
                </a:solidFill>
              </a:rPr>
              <a:t>		110</a:t>
            </a:r>
            <a:r>
              <a:rPr lang="en-US" dirty="0"/>
              <a:t>000</a:t>
            </a:r>
            <a:r>
              <a:rPr lang="en-US" dirty="0">
                <a:solidFill>
                  <a:srgbClr val="FF0000"/>
                </a:solidFill>
              </a:rPr>
              <a:t>1</a:t>
            </a:r>
            <a:r>
              <a:rPr lang="en-US" dirty="0"/>
              <a:t>11111</a:t>
            </a:r>
            <a:r>
              <a:rPr lang="en-US" dirty="0">
                <a:solidFill>
                  <a:srgbClr val="FF0000"/>
                </a:solidFill>
              </a:rPr>
              <a:t>0</a:t>
            </a:r>
            <a:r>
              <a:rPr lang="en-US" dirty="0"/>
              <a:t>000</a:t>
            </a:r>
            <a:r>
              <a:rPr lang="en-US" dirty="0">
                <a:solidFill>
                  <a:srgbClr val="FF0000"/>
                </a:solidFill>
              </a:rPr>
              <a:t>   </a:t>
            </a:r>
            <a:r>
              <a:rPr lang="en-US" altLang="zh-CN" dirty="0"/>
              <a:t>a</a:t>
            </a:r>
            <a:r>
              <a:rPr lang="en-US" altLang="zh-CN" baseline="-25000" dirty="0"/>
              <a:t>2</a:t>
            </a:r>
            <a:r>
              <a:rPr lang="en-US" altLang="zh-CN" dirty="0"/>
              <a:t> = 8</a:t>
            </a:r>
            <a:endParaRPr lang="en-US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altLang="zh-CN" dirty="0">
                <a:solidFill>
                  <a:schemeClr val="tx1"/>
                </a:solidFill>
              </a:rPr>
              <a:t>{</a:t>
            </a:r>
            <a:r>
              <a:rPr lang="en-US" dirty="0">
                <a:solidFill>
                  <a:srgbClr val="FF0000"/>
                </a:solidFill>
              </a:rPr>
              <a:t>1</a:t>
            </a:r>
            <a:r>
              <a:rPr lang="en-US" altLang="zh-CN" dirty="0">
                <a:solidFill>
                  <a:schemeClr val="tx1"/>
                </a:solidFill>
              </a:rPr>
              <a:t>,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dirty="0">
                <a:solidFill>
                  <a:srgbClr val="FF0000"/>
                </a:solidFill>
              </a:rPr>
              <a:t>1</a:t>
            </a:r>
            <a:r>
              <a:rPr lang="en-US" altLang="zh-CN" dirty="0">
                <a:solidFill>
                  <a:schemeClr val="tx1"/>
                </a:solidFill>
              </a:rPr>
              <a:t>,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dirty="0">
                <a:solidFill>
                  <a:srgbClr val="FF0000"/>
                </a:solidFill>
              </a:rPr>
              <a:t>1</a:t>
            </a:r>
            <a:r>
              <a:rPr lang="en-US" altLang="zh-CN" dirty="0">
                <a:solidFill>
                  <a:schemeClr val="tx1"/>
                </a:solidFill>
              </a:rPr>
              <a:t>,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altLang="zh-CN" dirty="0">
                <a:solidFill>
                  <a:schemeClr val="tx1"/>
                </a:solidFill>
              </a:rPr>
              <a:t>3,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dirty="0">
                <a:solidFill>
                  <a:srgbClr val="FF0000"/>
                </a:solidFill>
              </a:rPr>
              <a:t>1</a:t>
            </a:r>
            <a:r>
              <a:rPr lang="en-US" altLang="zh-CN" dirty="0">
                <a:solidFill>
                  <a:schemeClr val="tx1"/>
                </a:solidFill>
              </a:rPr>
              <a:t>,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altLang="zh-CN" dirty="0">
                <a:solidFill>
                  <a:schemeClr val="tx1"/>
                </a:solidFill>
              </a:rPr>
              <a:t>5,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dirty="0">
                <a:solidFill>
                  <a:srgbClr val="FF0000"/>
                </a:solidFill>
              </a:rPr>
              <a:t>1</a:t>
            </a:r>
            <a:r>
              <a:rPr lang="en-US" altLang="zh-CN" dirty="0">
                <a:solidFill>
                  <a:schemeClr val="tx1"/>
                </a:solidFill>
              </a:rPr>
              <a:t>,</a:t>
            </a:r>
            <a:r>
              <a:rPr lang="zh-CN" altLang="en-US" dirty="0">
                <a:solidFill>
                  <a:schemeClr val="tx1"/>
                </a:solidFill>
              </a:rPr>
              <a:t> </a:t>
            </a:r>
            <a:r>
              <a:rPr lang="en-US" altLang="zh-CN" dirty="0">
                <a:solidFill>
                  <a:schemeClr val="tx1"/>
                </a:solidFill>
              </a:rPr>
              <a:t>3} </a:t>
            </a:r>
            <a:r>
              <a:rPr lang="en-US" dirty="0">
                <a:solidFill>
                  <a:srgbClr val="FF0000"/>
                </a:solidFill>
              </a:rPr>
              <a:t>	100</a:t>
            </a:r>
            <a:r>
              <a:rPr lang="en-US" dirty="0"/>
              <a:t>111</a:t>
            </a:r>
            <a:r>
              <a:rPr lang="en-US" dirty="0">
                <a:solidFill>
                  <a:srgbClr val="FF0000"/>
                </a:solidFill>
              </a:rPr>
              <a:t>1</a:t>
            </a:r>
            <a:r>
              <a:rPr lang="en-US" dirty="0"/>
              <a:t>00000</a:t>
            </a:r>
            <a:r>
              <a:rPr lang="en-US" dirty="0">
                <a:solidFill>
                  <a:srgbClr val="FF0000"/>
                </a:solidFill>
              </a:rPr>
              <a:t>0</a:t>
            </a:r>
            <a:r>
              <a:rPr lang="en-US" dirty="0"/>
              <a:t>111</a:t>
            </a:r>
            <a:r>
              <a:rPr lang="en-US" dirty="0">
                <a:solidFill>
                  <a:srgbClr val="FF0000"/>
                </a:solidFill>
              </a:rPr>
              <a:t>   </a:t>
            </a:r>
            <a:r>
              <a:rPr lang="en-US" altLang="zh-CN" dirty="0"/>
              <a:t>a</a:t>
            </a:r>
            <a:r>
              <a:rPr lang="en-US" altLang="zh-CN" baseline="-25000" dirty="0"/>
              <a:t>3</a:t>
            </a:r>
            <a:r>
              <a:rPr lang="en-US" altLang="zh-CN" dirty="0"/>
              <a:t> = 8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34B1EC3-508A-6D42-A538-BA00126E49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37206" y="329275"/>
            <a:ext cx="8520600" cy="572700"/>
          </a:xfrm>
        </p:spPr>
        <p:txBody>
          <a:bodyPr/>
          <a:lstStyle/>
          <a:p>
            <a:r>
              <a:rPr lang="en-US" dirty="0"/>
              <a:t>Analysis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ABBC634-445D-7343-A9FE-E3FDB8D0C7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1700" y="1004047"/>
            <a:ext cx="8520600" cy="3810178"/>
          </a:xfrm>
        </p:spPr>
        <p:txBody>
          <a:bodyPr/>
          <a:lstStyle/>
          <a:p>
            <a:pPr marL="114300" indent="0">
              <a:buNone/>
            </a:pPr>
            <a:r>
              <a:rPr lang="en-US" dirty="0"/>
              <a:t>The groups we have are only distinguishable by their sizes. In how many ways can we split n = 30 elements into 1…30 groups? There are only</a:t>
            </a:r>
            <a:r>
              <a:rPr lang="zh-CN" altLang="en-US" dirty="0"/>
              <a:t> </a:t>
            </a:r>
            <a:r>
              <a:rPr lang="en-US" altLang="zh-CN" dirty="0"/>
              <a:t>5604</a:t>
            </a:r>
            <a:r>
              <a:rPr lang="en-US" dirty="0"/>
              <a:t> ways, which is </a:t>
            </a:r>
            <a:r>
              <a:rPr lang="en-US" b="1" dirty="0"/>
              <a:t>a</a:t>
            </a:r>
            <a:r>
              <a:rPr lang="en-US" dirty="0"/>
              <a:t>(30) listed </a:t>
            </a:r>
            <a:r>
              <a:rPr lang="en-US" dirty="0">
                <a:hlinkClick r:id="rId3"/>
              </a:rPr>
              <a:t>here</a:t>
            </a:r>
            <a:r>
              <a:rPr lang="en-US" dirty="0"/>
              <a:t>. The value can also be computed by simple DP.</a:t>
            </a:r>
            <a:endParaRPr lang="en-US" altLang="zh-CN" dirty="0"/>
          </a:p>
          <a:p>
            <a:pPr marL="114300" indent="0">
              <a:buNone/>
            </a:pPr>
            <a:endParaRPr lang="en-US" altLang="zh-CN" dirty="0"/>
          </a:p>
          <a:p>
            <a:pPr marL="114300" indent="0">
              <a:buNone/>
            </a:pPr>
            <a:r>
              <a:rPr lang="en-US" altLang="zh-CN" b="1" dirty="0"/>
              <a:t>a</a:t>
            </a:r>
            <a:r>
              <a:rPr lang="en-US" altLang="zh-CN" dirty="0"/>
              <a:t>(30)</a:t>
            </a:r>
            <a:r>
              <a:rPr lang="zh-CN" altLang="en-US" dirty="0"/>
              <a:t> </a:t>
            </a:r>
            <a:r>
              <a:rPr lang="en-US" altLang="zh-CN" dirty="0"/>
              <a:t>is</a:t>
            </a:r>
            <a:r>
              <a:rPr lang="zh-CN" altLang="en-US" dirty="0"/>
              <a:t> </a:t>
            </a:r>
            <a:r>
              <a:rPr lang="en-US" altLang="zh-CN" dirty="0"/>
              <a:t>not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zh-CN" altLang="en-US" dirty="0"/>
              <a:t> </a:t>
            </a:r>
            <a:r>
              <a:rPr lang="en-US" altLang="zh-CN" dirty="0"/>
              <a:t>big</a:t>
            </a:r>
            <a:r>
              <a:rPr lang="zh-CN" altLang="en-US" dirty="0"/>
              <a:t> </a:t>
            </a:r>
            <a:r>
              <a:rPr lang="en-US" altLang="zh-CN" dirty="0"/>
              <a:t>number,</a:t>
            </a:r>
            <a:r>
              <a:rPr lang="zh-CN" altLang="en-US" dirty="0"/>
              <a:t> </a:t>
            </a:r>
            <a:r>
              <a:rPr lang="en-US" altLang="zh-CN" dirty="0"/>
              <a:t>and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probably</a:t>
            </a:r>
            <a:r>
              <a:rPr lang="zh-CN" altLang="en-US" dirty="0"/>
              <a:t> </a:t>
            </a:r>
            <a:r>
              <a:rPr lang="en-US" altLang="zh-CN" dirty="0"/>
              <a:t>track</a:t>
            </a:r>
            <a:r>
              <a:rPr lang="zh-CN" altLang="en-US" dirty="0"/>
              <a:t> </a:t>
            </a:r>
            <a:r>
              <a:rPr lang="en-US" altLang="zh-CN" dirty="0"/>
              <a:t>all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ways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create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partitions. Each</a:t>
            </a:r>
            <a:r>
              <a:rPr lang="zh-CN" altLang="en-US" dirty="0"/>
              <a:t> </a:t>
            </a:r>
            <a:r>
              <a:rPr lang="en-US" altLang="zh-CN" dirty="0"/>
              <a:t>partition</a:t>
            </a:r>
            <a:r>
              <a:rPr lang="zh-CN" altLang="en-US" dirty="0"/>
              <a:t> </a:t>
            </a:r>
            <a:r>
              <a:rPr lang="en-US" altLang="zh-CN" dirty="0"/>
              <a:t>P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be</a:t>
            </a:r>
            <a:r>
              <a:rPr lang="zh-CN" altLang="en-US" dirty="0"/>
              <a:t> </a:t>
            </a:r>
            <a:r>
              <a:rPr lang="en-US" altLang="zh-CN" dirty="0"/>
              <a:t>viewed</a:t>
            </a:r>
            <a:r>
              <a:rPr lang="zh-CN" altLang="en-US" dirty="0"/>
              <a:t> </a:t>
            </a:r>
            <a:r>
              <a:rPr lang="en-US" altLang="zh-CN" dirty="0"/>
              <a:t>as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zh-CN" altLang="en-US" dirty="0"/>
              <a:t> </a:t>
            </a:r>
            <a:r>
              <a:rPr lang="en-US" altLang="zh-CN" dirty="0"/>
              <a:t>sorted</a:t>
            </a:r>
            <a:r>
              <a:rPr lang="zh-CN" altLang="en-US" dirty="0"/>
              <a:t> </a:t>
            </a:r>
            <a:r>
              <a:rPr lang="en-US" altLang="zh-CN" dirty="0"/>
              <a:t>list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its</a:t>
            </a:r>
            <a:r>
              <a:rPr lang="zh-CN" altLang="en-US" dirty="0"/>
              <a:t> </a:t>
            </a:r>
            <a:r>
              <a:rPr lang="en-US" altLang="zh-CN" dirty="0"/>
              <a:t>group</a:t>
            </a:r>
            <a:r>
              <a:rPr lang="zh-CN" altLang="en-US" dirty="0"/>
              <a:t> </a:t>
            </a:r>
            <a:r>
              <a:rPr lang="en-US" altLang="zh-CN" dirty="0"/>
              <a:t>sizes.</a:t>
            </a:r>
            <a:r>
              <a:rPr lang="zh-CN" altLang="en-US" dirty="0"/>
              <a:t> </a:t>
            </a:r>
            <a:r>
              <a:rPr lang="en-US" altLang="zh-CN" dirty="0"/>
              <a:t>On</a:t>
            </a:r>
            <a:r>
              <a:rPr lang="zh-CN" altLang="en-US" dirty="0"/>
              <a:t> </a:t>
            </a:r>
            <a:r>
              <a:rPr lang="en-US" altLang="zh-CN" dirty="0"/>
              <a:t>each</a:t>
            </a:r>
            <a:r>
              <a:rPr lang="zh-CN" altLang="en-US" dirty="0"/>
              <a:t> </a:t>
            </a:r>
            <a:r>
              <a:rPr lang="en-US" altLang="zh-CN" dirty="0"/>
              <a:t>day,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pick</a:t>
            </a:r>
            <a:r>
              <a:rPr lang="zh-CN" altLang="en-US" dirty="0"/>
              <a:t> </a:t>
            </a:r>
            <a:r>
              <a:rPr lang="en-US" altLang="zh-CN" dirty="0"/>
              <a:t>some</a:t>
            </a:r>
            <a:r>
              <a:rPr lang="zh-CN" altLang="en-US" dirty="0"/>
              <a:t> </a:t>
            </a:r>
            <a:r>
              <a:rPr lang="en-US" altLang="zh-CN" dirty="0"/>
              <a:t>existing</a:t>
            </a:r>
            <a:r>
              <a:rPr lang="zh-CN" altLang="en-US" dirty="0"/>
              <a:t> </a:t>
            </a:r>
            <a:r>
              <a:rPr lang="en-US" altLang="zh-CN" dirty="0"/>
              <a:t>partition</a:t>
            </a:r>
            <a:r>
              <a:rPr lang="zh-CN" altLang="en-US" dirty="0"/>
              <a:t> </a:t>
            </a:r>
            <a:r>
              <a:rPr lang="en-US" altLang="zh-CN" dirty="0"/>
              <a:t>P</a:t>
            </a:r>
            <a:r>
              <a:rPr lang="zh-CN" altLang="en-US" dirty="0"/>
              <a:t> </a:t>
            </a:r>
            <a:r>
              <a:rPr lang="en-US" altLang="zh-CN" dirty="0"/>
              <a:t>and</a:t>
            </a:r>
            <a:r>
              <a:rPr lang="zh-CN" altLang="en-US" dirty="0"/>
              <a:t> </a:t>
            </a:r>
            <a:r>
              <a:rPr lang="en-US" altLang="zh-CN" dirty="0"/>
              <a:t>decide</a:t>
            </a:r>
            <a:r>
              <a:rPr lang="zh-CN" altLang="en-US" dirty="0"/>
              <a:t> </a:t>
            </a:r>
            <a:r>
              <a:rPr lang="en-US" altLang="zh-CN" dirty="0"/>
              <a:t>how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distribute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burgers</a:t>
            </a:r>
            <a:r>
              <a:rPr lang="zh-CN" altLang="en-US" dirty="0"/>
              <a:t> </a:t>
            </a:r>
            <a:r>
              <a:rPr lang="en-US" altLang="zh-CN" dirty="0"/>
              <a:t>into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groups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P.</a:t>
            </a:r>
            <a:r>
              <a:rPr lang="zh-CN" altLang="en-US" dirty="0"/>
              <a:t> </a:t>
            </a:r>
            <a:r>
              <a:rPr lang="en-US" altLang="zh-CN" dirty="0"/>
              <a:t>For</a:t>
            </a:r>
            <a:r>
              <a:rPr lang="zh-CN" altLang="en-US" dirty="0"/>
              <a:t> </a:t>
            </a:r>
            <a:r>
              <a:rPr lang="en-US" altLang="zh-CN" dirty="0"/>
              <a:t>each</a:t>
            </a:r>
            <a:r>
              <a:rPr lang="zh-CN" altLang="en-US" dirty="0"/>
              <a:t> </a:t>
            </a:r>
            <a:r>
              <a:rPr lang="en-US" altLang="zh-CN" dirty="0"/>
              <a:t>group</a:t>
            </a:r>
            <a:r>
              <a:rPr lang="zh-CN" altLang="en-US" dirty="0"/>
              <a:t> </a:t>
            </a:r>
            <a:r>
              <a:rPr lang="en-US" altLang="zh-CN" dirty="0"/>
              <a:t>in</a:t>
            </a:r>
            <a:r>
              <a:rPr lang="zh-CN" altLang="en-US" dirty="0"/>
              <a:t> </a:t>
            </a:r>
            <a:r>
              <a:rPr lang="en-US" altLang="zh-CN" dirty="0"/>
              <a:t>P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decide</a:t>
            </a:r>
            <a:r>
              <a:rPr lang="zh-CN" altLang="en-US" dirty="0"/>
              <a:t> </a:t>
            </a:r>
            <a:r>
              <a:rPr lang="en-US" altLang="zh-CN" dirty="0"/>
              <a:t>how</a:t>
            </a:r>
            <a:r>
              <a:rPr lang="zh-CN" altLang="en-US" dirty="0"/>
              <a:t> </a:t>
            </a:r>
            <a:r>
              <a:rPr lang="en-US" altLang="zh-CN" dirty="0"/>
              <a:t>many</a:t>
            </a:r>
            <a:r>
              <a:rPr lang="zh-CN" altLang="en-US" dirty="0"/>
              <a:t> </a:t>
            </a:r>
            <a:r>
              <a:rPr lang="en-US" altLang="zh-CN" dirty="0"/>
              <a:t>burgers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place</a:t>
            </a:r>
            <a:r>
              <a:rPr lang="zh-CN" altLang="en-US" dirty="0"/>
              <a:t> </a:t>
            </a:r>
            <a:r>
              <a:rPr lang="en-US" altLang="zh-CN" dirty="0"/>
              <a:t>in</a:t>
            </a:r>
            <a:r>
              <a:rPr lang="zh-CN" altLang="en-US" dirty="0"/>
              <a:t> </a:t>
            </a:r>
            <a:r>
              <a:rPr lang="en-US" altLang="zh-CN" dirty="0"/>
              <a:t>this</a:t>
            </a:r>
            <a:r>
              <a:rPr lang="zh-CN" altLang="en-US" dirty="0"/>
              <a:t> </a:t>
            </a:r>
            <a:r>
              <a:rPr lang="en-US" altLang="zh-CN" dirty="0"/>
              <a:t>group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split</a:t>
            </a:r>
            <a:r>
              <a:rPr lang="zh-CN" altLang="en-US" dirty="0"/>
              <a:t> </a:t>
            </a:r>
            <a:r>
              <a:rPr lang="en-US" altLang="zh-CN" dirty="0"/>
              <a:t>it.</a:t>
            </a:r>
          </a:p>
          <a:p>
            <a:pPr marL="114300" indent="0">
              <a:buNone/>
            </a:pPr>
            <a:endParaRPr lang="en-US" dirty="0"/>
          </a:p>
          <a:p>
            <a:pPr marL="11430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15714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DB6413A-EC00-0645-82FE-1261D9B265D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1700" y="354227"/>
            <a:ext cx="8520600" cy="4514335"/>
          </a:xfrm>
        </p:spPr>
        <p:txBody>
          <a:bodyPr/>
          <a:lstStyle/>
          <a:p>
            <a:pPr marL="114300" indent="0">
              <a:buNone/>
            </a:pPr>
            <a:r>
              <a:rPr lang="en-US" altLang="zh-CN" dirty="0"/>
              <a:t>Let</a:t>
            </a:r>
            <a:r>
              <a:rPr lang="zh-CN" altLang="en-US" dirty="0"/>
              <a:t> </a:t>
            </a:r>
            <a:r>
              <a:rPr lang="en-US" altLang="zh-CN" dirty="0"/>
              <a:t>our</a:t>
            </a:r>
            <a:r>
              <a:rPr lang="zh-CN" altLang="en-US" dirty="0"/>
              <a:t> </a:t>
            </a:r>
            <a:r>
              <a:rPr lang="en-US" altLang="zh-CN" dirty="0"/>
              <a:t>state</a:t>
            </a:r>
            <a:r>
              <a:rPr lang="zh-CN" altLang="en-US" dirty="0"/>
              <a:t> </a:t>
            </a:r>
            <a:r>
              <a:rPr lang="en-US" altLang="zh-CN" dirty="0"/>
              <a:t>be</a:t>
            </a:r>
            <a:r>
              <a:rPr lang="zh-CN" altLang="en-US" dirty="0"/>
              <a:t> </a:t>
            </a:r>
            <a:r>
              <a:rPr lang="en-US" altLang="zh-CN" dirty="0"/>
              <a:t>(</a:t>
            </a:r>
            <a:r>
              <a:rPr lang="en-US" altLang="zh-CN" dirty="0" err="1"/>
              <a:t>P</a:t>
            </a:r>
            <a:r>
              <a:rPr lang="en-US" altLang="zh-CN" baseline="-25000" dirty="0" err="1"/>
              <a:t>toSplit</a:t>
            </a:r>
            <a:r>
              <a:rPr lang="en-US" altLang="zh-CN" dirty="0"/>
              <a:t>,</a:t>
            </a:r>
            <a:r>
              <a:rPr lang="zh-CN" altLang="en-US" dirty="0"/>
              <a:t> </a:t>
            </a:r>
            <a:r>
              <a:rPr lang="en-US" altLang="zh-CN" dirty="0" err="1"/>
              <a:t>P</a:t>
            </a:r>
            <a:r>
              <a:rPr lang="en-US" altLang="zh-CN" baseline="-25000" dirty="0" err="1"/>
              <a:t>split</a:t>
            </a:r>
            <a:r>
              <a:rPr lang="en-US" altLang="zh-CN" dirty="0"/>
              <a:t>,</a:t>
            </a:r>
            <a:r>
              <a:rPr lang="zh-CN" altLang="en-US" dirty="0"/>
              <a:t> </a:t>
            </a:r>
            <a:r>
              <a:rPr lang="en-US" altLang="zh-CN" dirty="0"/>
              <a:t>#burgers) on each day.</a:t>
            </a:r>
            <a:r>
              <a:rPr lang="zh-CN" altLang="en-US" dirty="0"/>
              <a:t> </a:t>
            </a:r>
            <a:r>
              <a:rPr lang="en-US" altLang="zh-CN" dirty="0"/>
              <a:t>For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first</a:t>
            </a:r>
            <a:r>
              <a:rPr lang="zh-CN" altLang="en-US" dirty="0"/>
              <a:t> </a:t>
            </a:r>
            <a:r>
              <a:rPr lang="en-US" altLang="zh-CN" dirty="0"/>
              <a:t>group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size</a:t>
            </a:r>
            <a:r>
              <a:rPr lang="zh-CN" altLang="en-US" dirty="0"/>
              <a:t> </a:t>
            </a:r>
            <a:r>
              <a:rPr lang="en-US" altLang="zh-CN" dirty="0"/>
              <a:t>g</a:t>
            </a:r>
            <a:r>
              <a:rPr lang="zh-CN" altLang="en-US" dirty="0"/>
              <a:t> </a:t>
            </a:r>
            <a:r>
              <a:rPr lang="en-US" altLang="zh-CN" dirty="0"/>
              <a:t>in</a:t>
            </a:r>
            <a:r>
              <a:rPr lang="zh-CN" altLang="en-US" dirty="0"/>
              <a:t> </a:t>
            </a:r>
            <a:r>
              <a:rPr lang="en-US" altLang="zh-CN" dirty="0" err="1"/>
              <a:t>P</a:t>
            </a:r>
            <a:r>
              <a:rPr lang="en-US" altLang="zh-CN" baseline="-25000" dirty="0" err="1"/>
              <a:t>toSplit</a:t>
            </a:r>
            <a:r>
              <a:rPr lang="en-US" altLang="zh-CN" dirty="0"/>
              <a:t>,</a:t>
            </a:r>
            <a:r>
              <a:rPr lang="zh-CN" altLang="en-US" baseline="-25000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enumerate</a:t>
            </a:r>
            <a:r>
              <a:rPr lang="zh-CN" altLang="en-US" dirty="0"/>
              <a:t> </a:t>
            </a:r>
            <a:r>
              <a:rPr lang="en-US" altLang="zh-CN" dirty="0"/>
              <a:t>k,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number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burgers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put into</a:t>
            </a:r>
            <a:r>
              <a:rPr lang="zh-CN" altLang="en-US" dirty="0"/>
              <a:t> </a:t>
            </a:r>
            <a:r>
              <a:rPr lang="en-US" altLang="zh-CN" dirty="0"/>
              <a:t>the first group,</a:t>
            </a:r>
            <a:r>
              <a:rPr lang="zh-CN" altLang="en-US" dirty="0"/>
              <a:t> </a:t>
            </a:r>
            <a:r>
              <a:rPr lang="en-US" altLang="zh-CN" dirty="0"/>
              <a:t>and</a:t>
            </a:r>
            <a:r>
              <a:rPr lang="zh-CN" altLang="en-US" dirty="0"/>
              <a:t> </a:t>
            </a:r>
            <a:r>
              <a:rPr lang="en-US" altLang="zh-CN" dirty="0"/>
              <a:t>move</a:t>
            </a:r>
            <a:r>
              <a:rPr lang="zh-CN" altLang="en-US" dirty="0"/>
              <a:t> </a:t>
            </a:r>
            <a:r>
              <a:rPr lang="en-US" altLang="zh-CN" dirty="0"/>
              <a:t>on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zh-CN" altLang="en-US" dirty="0"/>
              <a:t> </a:t>
            </a:r>
            <a:r>
              <a:rPr lang="en-US" altLang="zh-CN" dirty="0"/>
              <a:t>new</a:t>
            </a:r>
            <a:r>
              <a:rPr lang="zh-CN" altLang="en-US" dirty="0"/>
              <a:t> </a:t>
            </a:r>
            <a:r>
              <a:rPr lang="en-US" altLang="zh-CN" dirty="0"/>
              <a:t>state</a:t>
            </a:r>
            <a:r>
              <a:rPr lang="zh-CN" altLang="en-US" dirty="0"/>
              <a:t> </a:t>
            </a:r>
            <a:r>
              <a:rPr lang="en-US" altLang="zh-CN" dirty="0"/>
              <a:t>(</a:t>
            </a:r>
            <a:r>
              <a:rPr lang="en-US" altLang="zh-CN" dirty="0" err="1"/>
              <a:t>P</a:t>
            </a:r>
            <a:r>
              <a:rPr lang="en-US" altLang="zh-CN" baseline="-25000" dirty="0" err="1"/>
              <a:t>toSplit</a:t>
            </a:r>
            <a:r>
              <a:rPr lang="zh-CN" altLang="en-US" baseline="-25000" dirty="0"/>
              <a:t> </a:t>
            </a:r>
            <a:r>
              <a:rPr lang="en-US" altLang="zh-CN" dirty="0"/>
              <a:t>\</a:t>
            </a:r>
            <a:r>
              <a:rPr lang="zh-CN" altLang="en-US" dirty="0"/>
              <a:t> </a:t>
            </a:r>
            <a:r>
              <a:rPr lang="en-US" altLang="zh-CN" dirty="0"/>
              <a:t>{g},</a:t>
            </a:r>
            <a:r>
              <a:rPr lang="zh-CN" altLang="en-US" dirty="0"/>
              <a:t> </a:t>
            </a:r>
            <a:r>
              <a:rPr lang="en-US" altLang="zh-CN" dirty="0" err="1"/>
              <a:t>P</a:t>
            </a:r>
            <a:r>
              <a:rPr lang="en-US" altLang="zh-CN" baseline="-25000" dirty="0" err="1"/>
              <a:t>split</a:t>
            </a:r>
            <a:r>
              <a:rPr lang="zh-CN" altLang="en-US" baseline="-25000" dirty="0"/>
              <a:t> </a:t>
            </a:r>
            <a:r>
              <a:rPr lang="en-US" altLang="zh-CN" dirty="0"/>
              <a:t>∪</a:t>
            </a:r>
            <a:r>
              <a:rPr lang="zh-CN" altLang="en-US" dirty="0"/>
              <a:t> </a:t>
            </a:r>
            <a:r>
              <a:rPr lang="en-US" altLang="zh-CN" dirty="0"/>
              <a:t>{g</a:t>
            </a:r>
            <a:r>
              <a:rPr lang="zh-CN" altLang="en-US" dirty="0"/>
              <a:t> </a:t>
            </a:r>
            <a:r>
              <a:rPr lang="en-US" altLang="zh-CN" dirty="0"/>
              <a:t>–</a:t>
            </a:r>
            <a:r>
              <a:rPr lang="zh-CN" altLang="en-US" dirty="0"/>
              <a:t> </a:t>
            </a:r>
            <a:r>
              <a:rPr lang="en-US" altLang="zh-CN" dirty="0"/>
              <a:t>k,</a:t>
            </a:r>
            <a:r>
              <a:rPr lang="zh-CN" altLang="en-US" dirty="0"/>
              <a:t> </a:t>
            </a:r>
            <a:r>
              <a:rPr lang="en-US" altLang="zh-CN" dirty="0"/>
              <a:t>k}</a:t>
            </a:r>
            <a:r>
              <a:rPr lang="zh-CN" altLang="en-US" dirty="0"/>
              <a:t> </a:t>
            </a:r>
            <a:r>
              <a:rPr lang="en-US" altLang="zh-CN" dirty="0"/>
              <a:t>, #burgers</a:t>
            </a:r>
            <a:r>
              <a:rPr lang="zh-CN" altLang="en-US" dirty="0"/>
              <a:t> </a:t>
            </a:r>
            <a:r>
              <a:rPr lang="en-US" altLang="zh-CN" dirty="0"/>
              <a:t>-</a:t>
            </a:r>
            <a:r>
              <a:rPr lang="zh-CN" altLang="en-US" dirty="0"/>
              <a:t> </a:t>
            </a:r>
            <a:r>
              <a:rPr lang="en-US" altLang="zh-CN" dirty="0"/>
              <a:t>k).</a:t>
            </a:r>
          </a:p>
          <a:p>
            <a:pPr marL="114300" indent="0">
              <a:buNone/>
            </a:pPr>
            <a:endParaRPr lang="en-US" altLang="zh-CN" baseline="-25000" dirty="0"/>
          </a:p>
          <a:p>
            <a:pPr marL="114300" indent="0">
              <a:buNone/>
            </a:pPr>
            <a:r>
              <a:rPr lang="en-US" altLang="zh-CN" dirty="0"/>
              <a:t>Let the</a:t>
            </a:r>
            <a:r>
              <a:rPr lang="zh-CN" altLang="en-US" dirty="0"/>
              <a:t> </a:t>
            </a:r>
            <a:r>
              <a:rPr lang="en-US" altLang="zh-CN" dirty="0"/>
              <a:t>space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 err="1"/>
              <a:t>P</a:t>
            </a:r>
            <a:r>
              <a:rPr lang="en-US" altLang="zh-CN" baseline="-25000" dirty="0" err="1"/>
              <a:t>toSplit</a:t>
            </a:r>
            <a:r>
              <a:rPr lang="zh-CN" altLang="en-US" baseline="-25000" dirty="0"/>
              <a:t> </a:t>
            </a:r>
            <a:r>
              <a:rPr lang="en-US" altLang="zh-CN" dirty="0"/>
              <a:t>×</a:t>
            </a:r>
            <a:r>
              <a:rPr lang="zh-CN" altLang="en-US" dirty="0"/>
              <a:t> </a:t>
            </a:r>
            <a:r>
              <a:rPr lang="en-US" altLang="zh-CN" dirty="0" err="1"/>
              <a:t>P</a:t>
            </a:r>
            <a:r>
              <a:rPr lang="en-US" altLang="zh-CN" baseline="-25000" dirty="0" err="1"/>
              <a:t>split</a:t>
            </a:r>
            <a:r>
              <a:rPr lang="zh-CN" altLang="en-US" baseline="-25000" dirty="0"/>
              <a:t> </a:t>
            </a:r>
            <a:r>
              <a:rPr lang="en-US" altLang="zh-CN" dirty="0"/>
              <a:t>be S. Multiplied by #burgers, the total number of states in each day is O(</a:t>
            </a:r>
            <a:r>
              <a:rPr lang="en-US" altLang="zh-CN" dirty="0" err="1"/>
              <a:t>nS</a:t>
            </a:r>
            <a:r>
              <a:rPr lang="en-US" altLang="zh-CN" dirty="0"/>
              <a:t>). For each state, we enumerate O(n) choices of k. Additionally to maintain </a:t>
            </a:r>
            <a:r>
              <a:rPr lang="en-US" altLang="zh-CN" dirty="0" err="1"/>
              <a:t>P</a:t>
            </a:r>
            <a:r>
              <a:rPr lang="en-US" altLang="zh-CN" baseline="-25000" dirty="0" err="1"/>
              <a:t>toSplit</a:t>
            </a:r>
            <a:r>
              <a:rPr lang="en-US" altLang="zh-CN" baseline="-25000" dirty="0"/>
              <a:t> </a:t>
            </a:r>
            <a:r>
              <a:rPr lang="en-US" altLang="zh-CN" dirty="0"/>
              <a:t>and</a:t>
            </a:r>
            <a:r>
              <a:rPr lang="zh-CN" altLang="en-US" dirty="0"/>
              <a:t> </a:t>
            </a:r>
            <a:r>
              <a:rPr lang="en-US" altLang="zh-CN" dirty="0" err="1"/>
              <a:t>P</a:t>
            </a:r>
            <a:r>
              <a:rPr lang="en-US" altLang="zh-CN" baseline="-25000" dirty="0" err="1"/>
              <a:t>split</a:t>
            </a:r>
            <a:r>
              <a:rPr lang="en-US" altLang="zh-CN" baseline="-25000" dirty="0"/>
              <a:t> </a:t>
            </a:r>
            <a:r>
              <a:rPr lang="en-US" altLang="zh-CN" dirty="0"/>
              <a:t>we need to modify elements in the sorted group lists after enumerating k, which takes O(n). Our cost is O(n</a:t>
            </a:r>
            <a:r>
              <a:rPr lang="en-US" altLang="zh-CN" baseline="30000" dirty="0"/>
              <a:t>3</a:t>
            </a:r>
            <a:r>
              <a:rPr lang="en-US" altLang="zh-CN" dirty="0"/>
              <a:t>S) for each day, and O(n</a:t>
            </a:r>
            <a:r>
              <a:rPr lang="en-US" altLang="zh-CN" baseline="30000" dirty="0"/>
              <a:t>3</a:t>
            </a:r>
            <a:r>
              <a:rPr lang="en-US" altLang="zh-CN" dirty="0"/>
              <a:t>mS) in total. </a:t>
            </a:r>
          </a:p>
          <a:p>
            <a:pPr marL="114300" indent="0">
              <a:buNone/>
            </a:pPr>
            <a:endParaRPr lang="en-US" altLang="zh-CN" dirty="0"/>
          </a:p>
          <a:p>
            <a:pPr marL="114300" indent="0">
              <a:buNone/>
            </a:pPr>
            <a:r>
              <a:rPr lang="en-US" altLang="zh-CN" dirty="0"/>
              <a:t>To roughly estimate S, we have S</a:t>
            </a:r>
            <a:r>
              <a:rPr lang="zh-CN" altLang="en-US" dirty="0"/>
              <a:t> </a:t>
            </a:r>
            <a:r>
              <a:rPr lang="en-US" altLang="zh-CN" dirty="0"/>
              <a:t>=</a:t>
            </a:r>
            <a:r>
              <a:rPr lang="zh-CN" altLang="en-US" dirty="0"/>
              <a:t> </a:t>
            </a:r>
            <a:r>
              <a:rPr lang="en-US" dirty="0"/>
              <a:t>Sum</a:t>
            </a:r>
            <a:r>
              <a:rPr lang="en-US" baseline="-25000" dirty="0"/>
              <a:t>i</a:t>
            </a:r>
            <a:r>
              <a:rPr lang="en-US" dirty="0"/>
              <a:t> { </a:t>
            </a:r>
            <a:r>
              <a:rPr lang="en-US" b="1" dirty="0"/>
              <a:t>a</a:t>
            </a:r>
            <a:r>
              <a:rPr lang="en-US" dirty="0"/>
              <a:t>(</a:t>
            </a:r>
            <a:r>
              <a:rPr lang="en-US" dirty="0" err="1"/>
              <a:t>i</a:t>
            </a:r>
            <a:r>
              <a:rPr lang="en-US" dirty="0"/>
              <a:t>) * </a:t>
            </a:r>
            <a:r>
              <a:rPr lang="en-US" b="1" dirty="0"/>
              <a:t>a</a:t>
            </a:r>
            <a:r>
              <a:rPr lang="en-US" dirty="0"/>
              <a:t>(n – </a:t>
            </a:r>
            <a:r>
              <a:rPr lang="en-US" dirty="0" err="1"/>
              <a:t>i</a:t>
            </a:r>
            <a:r>
              <a:rPr lang="en-US" dirty="0"/>
              <a:t>) } </a:t>
            </a:r>
            <a:r>
              <a:rPr lang="en-US" altLang="zh-CN" dirty="0"/>
              <a:t>where</a:t>
            </a:r>
            <a:r>
              <a:rPr lang="zh-CN" altLang="en-US" dirty="0"/>
              <a:t> </a:t>
            </a:r>
            <a:r>
              <a:rPr lang="en-US" altLang="zh-CN" dirty="0" err="1"/>
              <a:t>i</a:t>
            </a:r>
            <a:r>
              <a:rPr lang="zh-CN" altLang="en-US" dirty="0"/>
              <a:t> </a:t>
            </a:r>
            <a:r>
              <a:rPr lang="en-US" altLang="zh-CN" dirty="0"/>
              <a:t>is</a:t>
            </a:r>
            <a:r>
              <a:rPr lang="zh-CN" altLang="en-US" dirty="0"/>
              <a:t> </a:t>
            </a:r>
            <a:r>
              <a:rPr lang="en-US" altLang="zh-CN" dirty="0"/>
              <a:t>even,</a:t>
            </a:r>
            <a:r>
              <a:rPr lang="zh-CN" altLang="en-US" dirty="0"/>
              <a:t> </a:t>
            </a:r>
            <a:r>
              <a:rPr lang="en-US" altLang="zh-CN" dirty="0"/>
              <a:t>because</a:t>
            </a:r>
            <a:r>
              <a:rPr lang="zh-CN" altLang="en-US" dirty="0"/>
              <a:t> </a:t>
            </a:r>
            <a:r>
              <a:rPr lang="en-US" altLang="zh-CN" dirty="0"/>
              <a:t>|</a:t>
            </a:r>
            <a:r>
              <a:rPr lang="en-US" altLang="zh-CN" dirty="0" err="1"/>
              <a:t>P</a:t>
            </a:r>
            <a:r>
              <a:rPr lang="en-US" altLang="zh-CN" baseline="-25000" dirty="0" err="1"/>
              <a:t>split</a:t>
            </a:r>
            <a:r>
              <a:rPr lang="en-US" altLang="zh-CN" dirty="0"/>
              <a:t>|</a:t>
            </a:r>
            <a:r>
              <a:rPr lang="zh-CN" altLang="en-US" dirty="0"/>
              <a:t> </a:t>
            </a:r>
            <a:r>
              <a:rPr lang="en-US" altLang="zh-CN" dirty="0"/>
              <a:t>is</a:t>
            </a:r>
            <a:r>
              <a:rPr lang="zh-CN" altLang="en-US" dirty="0"/>
              <a:t> </a:t>
            </a:r>
            <a:r>
              <a:rPr lang="en-US" altLang="zh-CN" dirty="0"/>
              <a:t>always even.</a:t>
            </a:r>
            <a:r>
              <a:rPr lang="zh-CN" altLang="en-US" dirty="0"/>
              <a:t> </a:t>
            </a:r>
            <a:r>
              <a:rPr lang="en-US" altLang="zh-CN" dirty="0"/>
              <a:t>This</a:t>
            </a:r>
            <a:r>
              <a:rPr lang="zh-CN" altLang="en-US" dirty="0"/>
              <a:t> </a:t>
            </a:r>
            <a:r>
              <a:rPr lang="en-US" altLang="zh-CN" dirty="0"/>
              <a:t>is</a:t>
            </a:r>
            <a:r>
              <a:rPr lang="zh-CN" altLang="en-US" dirty="0"/>
              <a:t> </a:t>
            </a:r>
            <a:r>
              <a:rPr lang="en-US" altLang="zh-CN" dirty="0"/>
              <a:t>about</a:t>
            </a:r>
            <a:r>
              <a:rPr lang="zh-CN" altLang="en-US" dirty="0"/>
              <a:t> </a:t>
            </a:r>
            <a:r>
              <a:rPr lang="en-US" altLang="zh-CN" dirty="0"/>
              <a:t>S ~= 3</a:t>
            </a:r>
            <a:r>
              <a:rPr lang="zh-CN" altLang="en-US" dirty="0"/>
              <a:t> * </a:t>
            </a:r>
            <a:r>
              <a:rPr lang="en-US" altLang="zh-CN" dirty="0"/>
              <a:t>10</a:t>
            </a:r>
            <a:r>
              <a:rPr lang="en-US" altLang="zh-CN" baseline="30000" dirty="0"/>
              <a:t>5</a:t>
            </a:r>
            <a:r>
              <a:rPr lang="en-US" altLang="zh-CN" dirty="0"/>
              <a:t>. O(n</a:t>
            </a:r>
            <a:r>
              <a:rPr lang="en-US" altLang="zh-CN" baseline="30000" dirty="0"/>
              <a:t>3</a:t>
            </a:r>
            <a:r>
              <a:rPr lang="en-US" altLang="zh-CN" dirty="0"/>
              <a:t>mS) ~= 8 * 10</a:t>
            </a:r>
            <a:r>
              <a:rPr lang="en-US" altLang="zh-CN" baseline="30000" dirty="0"/>
              <a:t>10</a:t>
            </a:r>
            <a:r>
              <a:rPr lang="en-US" altLang="zh-CN" dirty="0"/>
              <a:t>, which seems slow. As it is a loose bound, it gives us the intuition that the actual algorithm may run faster than that.</a:t>
            </a:r>
          </a:p>
        </p:txBody>
      </p:sp>
    </p:spTree>
    <p:extLst>
      <p:ext uri="{BB962C8B-B14F-4D97-AF65-F5344CB8AC3E}">
        <p14:creationId xmlns:p14="http://schemas.microsoft.com/office/powerpoint/2010/main" val="22215682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86835B-5C79-8745-BDA3-5F6319A4CB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Analysis (cont’d)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592C652-F5EE-2843-AB7F-1DB2401DD68F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14300" indent="0">
              <a:buNone/>
            </a:pPr>
            <a:r>
              <a:rPr lang="en-US" dirty="0"/>
              <a:t>Note that:</a:t>
            </a:r>
          </a:p>
          <a:p>
            <a:r>
              <a:rPr lang="en-US" dirty="0"/>
              <a:t>The enumeration of k depends on the size of the first group, and also #burgers.</a:t>
            </a:r>
          </a:p>
          <a:p>
            <a:r>
              <a:rPr lang="en-US" dirty="0"/>
              <a:t>#burgers cannot exceed the sum of all group sizes in </a:t>
            </a:r>
            <a:r>
              <a:rPr lang="en-US" altLang="zh-CN" dirty="0" err="1"/>
              <a:t>P</a:t>
            </a:r>
            <a:r>
              <a:rPr lang="en-US" altLang="zh-CN" baseline="-25000" dirty="0" err="1"/>
              <a:t>toSplit</a:t>
            </a:r>
            <a:r>
              <a:rPr lang="en-US" altLang="zh-CN" dirty="0"/>
              <a:t>.</a:t>
            </a:r>
            <a:endParaRPr lang="en-US" dirty="0"/>
          </a:p>
          <a:p>
            <a:r>
              <a:rPr lang="en-US" dirty="0"/>
              <a:t>The cost to maintain the sorted group lists depend on how many groups we currently have.</a:t>
            </a:r>
          </a:p>
          <a:p>
            <a:pPr marL="114300" indent="0">
              <a:buNone/>
            </a:pPr>
            <a:endParaRPr lang="en-US" dirty="0"/>
          </a:p>
          <a:p>
            <a:pPr marL="114300" indent="0">
              <a:buNone/>
            </a:pPr>
            <a:r>
              <a:rPr lang="en-US" dirty="0"/>
              <a:t>If we run a program to take those into account precisely, we shall see that the total cost on each day is about 5.6 * 10</a:t>
            </a:r>
            <a:r>
              <a:rPr lang="en-US" baseline="30000" dirty="0"/>
              <a:t>7</a:t>
            </a:r>
            <a:r>
              <a:rPr lang="en-US" dirty="0"/>
              <a:t>. This provides a much better estimate on O(n</a:t>
            </a:r>
            <a:r>
              <a:rPr lang="en-US" baseline="30000" dirty="0"/>
              <a:t>3</a:t>
            </a:r>
            <a:r>
              <a:rPr lang="en-US" dirty="0"/>
              <a:t>S). Multiplied by m=10, our total cost is 5.6 * 10</a:t>
            </a:r>
            <a:r>
              <a:rPr lang="en-US" baseline="30000" dirty="0"/>
              <a:t>8 </a:t>
            </a:r>
            <a:r>
              <a:rPr lang="en-US" dirty="0"/>
              <a:t>and is feasible.</a:t>
            </a:r>
          </a:p>
        </p:txBody>
      </p:sp>
    </p:spTree>
    <p:extLst>
      <p:ext uri="{BB962C8B-B14F-4D97-AF65-F5344CB8AC3E}">
        <p14:creationId xmlns:p14="http://schemas.microsoft.com/office/powerpoint/2010/main" val="24198044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8E23330-E742-9B42-BB37-55912AA444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57200" y="863550"/>
            <a:ext cx="8520600" cy="3416400"/>
          </a:xfrm>
        </p:spPr>
        <p:txBody>
          <a:bodyPr/>
          <a:lstStyle/>
          <a:p>
            <a:pPr marL="114300" indent="0">
              <a:buNone/>
            </a:pPr>
            <a:r>
              <a:rPr lang="en-US" dirty="0"/>
              <a:t>There are at least two ways to reduce the constant factor in the algorithm:</a:t>
            </a:r>
          </a:p>
          <a:p>
            <a:pPr marL="114300" indent="0">
              <a:buNone/>
            </a:pPr>
            <a:endParaRPr lang="en-US" dirty="0"/>
          </a:p>
          <a:p>
            <a:pPr>
              <a:buAutoNum type="arabicParenR"/>
            </a:pPr>
            <a:r>
              <a:rPr lang="en-US" dirty="0"/>
              <a:t>The number of burgers a</a:t>
            </a:r>
            <a:r>
              <a:rPr lang="en-US" baseline="-25000" dirty="0"/>
              <a:t>i</a:t>
            </a:r>
            <a:r>
              <a:rPr lang="en-US" dirty="0"/>
              <a:t> is equivalent to n – a</a:t>
            </a:r>
            <a:r>
              <a:rPr lang="en-US" baseline="-25000" dirty="0"/>
              <a:t>i</a:t>
            </a:r>
            <a:r>
              <a:rPr lang="en-US" dirty="0"/>
              <a:t> , we can take the min of the them, and reduce the </a:t>
            </a:r>
            <a:r>
              <a:rPr lang="en-US"/>
              <a:t>constant by a factor of 2</a:t>
            </a:r>
            <a:r>
              <a:rPr lang="en-US" dirty="0"/>
              <a:t>.</a:t>
            </a:r>
          </a:p>
          <a:p>
            <a:pPr>
              <a:buAutoNum type="arabicParenR"/>
            </a:pPr>
            <a:r>
              <a:rPr lang="en-US" dirty="0"/>
              <a:t>When we find a way to obtain the max possible answer n, we terminate immediately.</a:t>
            </a:r>
          </a:p>
          <a:p>
            <a:pPr>
              <a:buAutoNum type="arabicParenR"/>
            </a:pPr>
            <a:endParaRPr lang="en-US" dirty="0"/>
          </a:p>
          <a:p>
            <a:pPr marL="114300" indent="0">
              <a:buNone/>
            </a:pPr>
            <a:r>
              <a:rPr lang="en-US" dirty="0"/>
              <a:t>These will speed up the solution, but neither is required to solve the problem.</a:t>
            </a:r>
          </a:p>
          <a:p>
            <a:pPr marL="114300" indent="0">
              <a:buNone/>
            </a:pPr>
            <a:endParaRPr lang="en-US" dirty="0"/>
          </a:p>
          <a:p>
            <a:pPr marL="11430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0511854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626</TotalTime>
  <Words>808</Words>
  <Application>Microsoft Macintosh PowerPoint</Application>
  <PresentationFormat>On-screen Show (16:9)</PresentationFormat>
  <Paragraphs>57</Paragraphs>
  <Slides>6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8" baseType="lpstr">
      <vt:lpstr>Arial</vt:lpstr>
      <vt:lpstr>Simple Light</vt:lpstr>
      <vt:lpstr>Lunchtime Name Recall</vt:lpstr>
      <vt:lpstr>A partitioning problem</vt:lpstr>
      <vt:lpstr>Analysis</vt:lpstr>
      <vt:lpstr>PowerPoint Presentation</vt:lpstr>
      <vt:lpstr>Analysis (cont’d)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ICPC Camp</dc:title>
  <cp:lastModifiedBy>Bowen Yu</cp:lastModifiedBy>
  <cp:revision>646</cp:revision>
  <dcterms:modified xsi:type="dcterms:W3CDTF">2020-02-21T06:29:36Z</dcterms:modified>
</cp:coreProperties>
</file>