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11" Type="http://schemas.openxmlformats.org/officeDocument/2006/relationships/slide" Target="slides/slide6.xml"/><Relationship Id="rId10" Type="http://schemas.openxmlformats.org/officeDocument/2006/relationships/slide" Target="slides/slide5.xml"/><Relationship Id="rId12" Type="http://schemas.openxmlformats.org/officeDocument/2006/relationships/slide" Target="slides/slide7.xml"/><Relationship Id="rId9" Type="http://schemas.openxmlformats.org/officeDocument/2006/relationships/slide" Target="slides/slide4.xml"/><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6" name="Shape 56"/>
        <p:cNvGrpSpPr/>
        <p:nvPr/>
      </p:nvGrpSpPr>
      <p:grpSpPr>
        <a:xfrm>
          <a:off x="0" y="0"/>
          <a:ext cx="0" cy="0"/>
          <a:chOff x="0" y="0"/>
          <a:chExt cx="0" cy="0"/>
        </a:xfrm>
      </p:grpSpPr>
      <p:sp>
        <p:nvSpPr>
          <p:cNvPr id="57" name="Google Shape;57;g7d2dd902a1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8" name="Google Shape;58;g7d2dd902a1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2" name="Shape 62"/>
        <p:cNvGrpSpPr/>
        <p:nvPr/>
      </p:nvGrpSpPr>
      <p:grpSpPr>
        <a:xfrm>
          <a:off x="0" y="0"/>
          <a:ext cx="0" cy="0"/>
          <a:chOff x="0" y="0"/>
          <a:chExt cx="0" cy="0"/>
        </a:xfrm>
      </p:grpSpPr>
      <p:sp>
        <p:nvSpPr>
          <p:cNvPr id="63" name="Google Shape;63;g7d2dd902a1_0_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4" name="Google Shape;64;g7d2dd902a1_0_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8" name="Shape 68"/>
        <p:cNvGrpSpPr/>
        <p:nvPr/>
      </p:nvGrpSpPr>
      <p:grpSpPr>
        <a:xfrm>
          <a:off x="0" y="0"/>
          <a:ext cx="0" cy="0"/>
          <a:chOff x="0" y="0"/>
          <a:chExt cx="0" cy="0"/>
        </a:xfrm>
      </p:grpSpPr>
      <p:sp>
        <p:nvSpPr>
          <p:cNvPr id="69" name="Google Shape;69;g7d2dd902a1_0_1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0" name="Google Shape;70;g7d2dd902a1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4" name="Shape 74"/>
        <p:cNvGrpSpPr/>
        <p:nvPr/>
      </p:nvGrpSpPr>
      <p:grpSpPr>
        <a:xfrm>
          <a:off x="0" y="0"/>
          <a:ext cx="0" cy="0"/>
          <a:chOff x="0" y="0"/>
          <a:chExt cx="0" cy="0"/>
        </a:xfrm>
      </p:grpSpPr>
      <p:sp>
        <p:nvSpPr>
          <p:cNvPr id="75" name="Google Shape;75;g7d2dd902a1_0_1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6" name="Google Shape;76;g7d2dd902a1_0_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0" name="Shape 80"/>
        <p:cNvGrpSpPr/>
        <p:nvPr/>
      </p:nvGrpSpPr>
      <p:grpSpPr>
        <a:xfrm>
          <a:off x="0" y="0"/>
          <a:ext cx="0" cy="0"/>
          <a:chOff x="0" y="0"/>
          <a:chExt cx="0" cy="0"/>
        </a:xfrm>
      </p:grpSpPr>
      <p:sp>
        <p:nvSpPr>
          <p:cNvPr id="81" name="Google Shape;81;g7d2dd902a1_0_2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2" name="Google Shape;82;g7d2dd902a1_0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6" name="Shape 86"/>
        <p:cNvGrpSpPr/>
        <p:nvPr/>
      </p:nvGrpSpPr>
      <p:grpSpPr>
        <a:xfrm>
          <a:off x="0" y="0"/>
          <a:ext cx="0" cy="0"/>
          <a:chOff x="0" y="0"/>
          <a:chExt cx="0" cy="0"/>
        </a:xfrm>
      </p:grpSpPr>
      <p:sp>
        <p:nvSpPr>
          <p:cNvPr id="87" name="Google Shape;87;g7d2dd902a1_0_2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8" name="Google Shape;88;g7d2dd902a1_0_2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3" name="Shape 53"/>
        <p:cNvGrpSpPr/>
        <p:nvPr/>
      </p:nvGrpSpPr>
      <p:grpSpPr>
        <a:xfrm>
          <a:off x="0" y="0"/>
          <a:ext cx="0" cy="0"/>
          <a:chOff x="0" y="0"/>
          <a:chExt cx="0" cy="0"/>
        </a:xfrm>
      </p:grpSpPr>
      <p:sp>
        <p:nvSpPr>
          <p:cNvPr id="54" name="Google Shape;54;p13"/>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t>LetterWheels</a:t>
            </a:r>
            <a:endParaRPr/>
          </a:p>
        </p:txBody>
      </p:sp>
      <p:sp>
        <p:nvSpPr>
          <p:cNvPr id="55" name="Google Shape;55;p13"/>
          <p:cNvSpPr txBox="1"/>
          <p:nvPr>
            <p:ph idx="1" type="subTitle"/>
          </p:nvPr>
        </p:nvSpPr>
        <p:spPr>
          <a:xfrm>
            <a:off x="311700" y="2834125"/>
            <a:ext cx="8520600" cy="7926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a:t>Cracking the Code</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9" name="Shape 59"/>
        <p:cNvGrpSpPr/>
        <p:nvPr/>
      </p:nvGrpSpPr>
      <p:grpSpPr>
        <a:xfrm>
          <a:off x="0" y="0"/>
          <a:ext cx="0" cy="0"/>
          <a:chOff x="0" y="0"/>
          <a:chExt cx="0" cy="0"/>
        </a:xfrm>
      </p:grpSpPr>
      <p:sp>
        <p:nvSpPr>
          <p:cNvPr id="60" name="Google Shape;60;p1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The simple solution</a:t>
            </a:r>
            <a:endParaRPr/>
          </a:p>
        </p:txBody>
      </p:sp>
      <p:sp>
        <p:nvSpPr>
          <p:cNvPr id="61" name="Google Shape;61;p1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For (delta_ab in 0..n-1)</a:t>
            </a:r>
            <a:endParaRPr/>
          </a:p>
          <a:p>
            <a:pPr indent="0" lvl="0" marL="0" rtl="0" algn="l">
              <a:spcBef>
                <a:spcPts val="1600"/>
              </a:spcBef>
              <a:spcAft>
                <a:spcPts val="0"/>
              </a:spcAft>
              <a:buNone/>
            </a:pPr>
            <a:r>
              <a:rPr lang="en"/>
              <a:t>   If (good(a, b, delta_ab))</a:t>
            </a:r>
            <a:endParaRPr/>
          </a:p>
          <a:p>
            <a:pPr indent="0" lvl="0" marL="0" rtl="0" algn="l">
              <a:spcBef>
                <a:spcPts val="1600"/>
              </a:spcBef>
              <a:spcAft>
                <a:spcPts val="0"/>
              </a:spcAft>
              <a:buNone/>
            </a:pPr>
            <a:r>
              <a:rPr lang="en"/>
              <a:t>      For (delta_bc in 0..n-1)</a:t>
            </a:r>
            <a:endParaRPr/>
          </a:p>
          <a:p>
            <a:pPr indent="0" lvl="0" marL="0" rtl="0" algn="l">
              <a:spcBef>
                <a:spcPts val="1600"/>
              </a:spcBef>
              <a:spcAft>
                <a:spcPts val="0"/>
              </a:spcAft>
              <a:buNone/>
            </a:pPr>
            <a:r>
              <a:rPr lang="en"/>
              <a:t>         If (good(b, c, delta_bc) &amp;&amp; good(a, c, delta_ab + delta_bc)</a:t>
            </a:r>
            <a:endParaRPr/>
          </a:p>
          <a:p>
            <a:pPr indent="0" lvl="0" marL="0" rtl="0" algn="l">
              <a:spcBef>
                <a:spcPts val="1600"/>
              </a:spcBef>
              <a:spcAft>
                <a:spcPts val="0"/>
              </a:spcAft>
              <a:buNone/>
            </a:pPr>
            <a:r>
              <a:rPr lang="en"/>
              <a:t>            Result min= bestcost(delta_ab, delta_bc)</a:t>
            </a:r>
            <a:endParaRPr/>
          </a:p>
          <a:p>
            <a:pPr indent="0" lvl="0" marL="0" rtl="0" algn="l">
              <a:spcBef>
                <a:spcPts val="1600"/>
              </a:spcBef>
              <a:spcAft>
                <a:spcPts val="1600"/>
              </a:spcAft>
              <a:buNone/>
            </a:pPr>
            <a:r>
              <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5" name="Shape 65"/>
        <p:cNvGrpSpPr/>
        <p:nvPr/>
      </p:nvGrpSpPr>
      <p:grpSpPr>
        <a:xfrm>
          <a:off x="0" y="0"/>
          <a:ext cx="0" cy="0"/>
          <a:chOff x="0" y="0"/>
          <a:chExt cx="0" cy="0"/>
        </a:xfrm>
      </p:grpSpPr>
      <p:sp>
        <p:nvSpPr>
          <p:cNvPr id="66" name="Google Shape;66;p1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Best cost giving a pair of deltas</a:t>
            </a:r>
            <a:endParaRPr/>
          </a:p>
        </p:txBody>
      </p:sp>
      <p:sp>
        <p:nvSpPr>
          <p:cNvPr id="67" name="Google Shape;67;p15"/>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Given d_ab rotation and d_bc rotation, the d_ac rotation is just their sum (modulo n).  Define norm(d) as min(d % n, -d % n) (using mathematical, not C/Java, modulo so that it always returns a positive value).</a:t>
            </a:r>
            <a:endParaRPr/>
          </a:p>
          <a:p>
            <a:pPr indent="0" lvl="0" marL="0" rtl="0" algn="l">
              <a:spcBef>
                <a:spcPts val="1600"/>
              </a:spcBef>
              <a:spcAft>
                <a:spcPts val="0"/>
              </a:spcAft>
              <a:buNone/>
            </a:pPr>
            <a:r>
              <a:rPr lang="en"/>
              <a:t>If we find a solution where the a-&gt;b rotation is d_ab, and the b-&gt;c rotation is d_bc, what is the best three values d_a, d_b, and d_c such that</a:t>
            </a:r>
            <a:endParaRPr/>
          </a:p>
          <a:p>
            <a:pPr indent="0" lvl="0" marL="0" rtl="0" algn="l">
              <a:spcBef>
                <a:spcPts val="1600"/>
              </a:spcBef>
              <a:spcAft>
                <a:spcPts val="0"/>
              </a:spcAft>
              <a:buNone/>
            </a:pPr>
            <a:r>
              <a:rPr lang="en"/>
              <a:t>   d_ab = d_b - d_a, d_bc = d_c-d_b, and d_ac = d_c - d_a (all mod n)</a:t>
            </a:r>
            <a:endParaRPr/>
          </a:p>
          <a:p>
            <a:pPr indent="0" lvl="0" marL="0" rtl="0" algn="l">
              <a:spcBef>
                <a:spcPts val="1600"/>
              </a:spcBef>
              <a:spcAft>
                <a:spcPts val="1600"/>
              </a:spcAft>
              <a:buNone/>
            </a:pPr>
            <a:r>
              <a:rPr lang="en"/>
              <a:t>that minimizes abs(d_a) + abs(d_b) + abs(d_c)? </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1" name="Shape 71"/>
        <p:cNvGrpSpPr/>
        <p:nvPr/>
      </p:nvGrpSpPr>
      <p:grpSpPr>
        <a:xfrm>
          <a:off x="0" y="0"/>
          <a:ext cx="0" cy="0"/>
          <a:chOff x="0" y="0"/>
          <a:chExt cx="0" cy="0"/>
        </a:xfrm>
      </p:grpSpPr>
      <p:sp>
        <p:nvSpPr>
          <p:cNvPr id="72" name="Google Shape;72;p1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a:t>Best cost given a pair of delta turns.</a:t>
            </a:r>
            <a:endParaRPr/>
          </a:p>
        </p:txBody>
      </p:sp>
      <p:sp>
        <p:nvSpPr>
          <p:cNvPr id="73" name="Google Shape;73;p16"/>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a:t>This will always reach a minimum with one of the d_a, d_b, d_c values equal to zero.</a:t>
            </a:r>
            <a:endParaRPr/>
          </a:p>
          <a:p>
            <a:pPr indent="0" lvl="0" marL="0" rtl="0" algn="l">
              <a:spcBef>
                <a:spcPts val="1600"/>
              </a:spcBef>
              <a:spcAft>
                <a:spcPts val="0"/>
              </a:spcAft>
              <a:buNone/>
            </a:pPr>
            <a:r>
              <a:rPr lang="en"/>
              <a:t>Why?  Consider the directions you turn the wheels.  If you turn all three one direction, you can improve it by turning all three one fewer twist in that direction.  If you turn two in one direction, you can improve it by turning those two one fewer twist in that direction and turning the third one more twist in the other.  Thus, the optimal value will always occur with one wheel unturned and the other two turning in opposite directions.</a:t>
            </a:r>
            <a:endParaRPr/>
          </a:p>
          <a:p>
            <a:pPr indent="0" lvl="0" marL="0" rtl="0" algn="l">
              <a:spcBef>
                <a:spcPts val="1600"/>
              </a:spcBef>
              <a:spcAft>
                <a:spcPts val="0"/>
              </a:spcAft>
              <a:buNone/>
            </a:pPr>
            <a:r>
              <a:rPr lang="en"/>
              <a:t>This is min(norm(d_ab)+norm(d_bc), norm(d_ab)+norm(d_ac), norm(d_bc)+norm(d_ac)).</a:t>
            </a:r>
            <a:endParaRPr/>
          </a:p>
          <a:p>
            <a:pPr indent="0" lvl="0" marL="0" rtl="0" algn="l">
              <a:spcBef>
                <a:spcPts val="1600"/>
              </a:spcBef>
              <a:spcAft>
                <a:spcPts val="1600"/>
              </a:spcAft>
              <a:buNone/>
            </a:pPr>
            <a:r>
              <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7" name="Shape 77"/>
        <p:cNvGrpSpPr/>
        <p:nvPr/>
      </p:nvGrpSpPr>
      <p:grpSpPr>
        <a:xfrm>
          <a:off x="0" y="0"/>
          <a:ext cx="0" cy="0"/>
          <a:chOff x="0" y="0"/>
          <a:chExt cx="0" cy="0"/>
        </a:xfrm>
      </p:grpSpPr>
      <p:sp>
        <p:nvSpPr>
          <p:cNvPr id="78" name="Google Shape;78;p17"/>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For the simple algorithm, our runtime is O(n^3).</a:t>
            </a:r>
            <a:endParaRPr/>
          </a:p>
        </p:txBody>
      </p:sp>
      <p:sp>
        <p:nvSpPr>
          <p:cNvPr id="79" name="Google Shape;79;p17"/>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The a and b wheels can be consistent O(n) times.  We need to try O(n) offsets for d_bc, and checking the c wheel against a and b takes another factor of O(n).</a:t>
            </a:r>
            <a:endParaRPr/>
          </a:p>
          <a:p>
            <a:pPr indent="0" lvl="0" marL="0" rtl="0" algn="l">
              <a:spcBef>
                <a:spcPts val="1600"/>
              </a:spcBef>
              <a:spcAft>
                <a:spcPts val="0"/>
              </a:spcAft>
              <a:buNone/>
            </a:pPr>
            <a:r>
              <a:rPr lang="en"/>
              <a:t>At n=5000 this is too slow; we need to trim a factor of O(n).</a:t>
            </a:r>
            <a:endParaRPr/>
          </a:p>
          <a:p>
            <a:pPr indent="0" lvl="0" marL="0" rtl="0" algn="l">
              <a:spcBef>
                <a:spcPts val="1600"/>
              </a:spcBef>
              <a:spcAft>
                <a:spcPts val="0"/>
              </a:spcAft>
              <a:buNone/>
            </a:pPr>
            <a:r>
              <a:rPr lang="en"/>
              <a:t>Given a d_ab, we can calculate what c needs to look like ignoring rotation (call it c') in O(n) (we can do this as we check a against b for consistency).  So we want to ask the question:  what rotations of c (if any) are consistent with this?</a:t>
            </a:r>
            <a:endParaRPr/>
          </a:p>
          <a:p>
            <a:pPr indent="0" lvl="0" marL="0" rtl="0" algn="l">
              <a:spcBef>
                <a:spcPts val="1600"/>
              </a:spcBef>
              <a:spcAft>
                <a:spcPts val="1600"/>
              </a:spcAft>
              <a:buNone/>
            </a:pPr>
            <a:r>
              <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3" name="Shape 83"/>
        <p:cNvGrpSpPr/>
        <p:nvPr/>
      </p:nvGrpSpPr>
      <p:grpSpPr>
        <a:xfrm>
          <a:off x="0" y="0"/>
          <a:ext cx="0" cy="0"/>
          <a:chOff x="0" y="0"/>
          <a:chExt cx="0" cy="0"/>
        </a:xfrm>
      </p:grpSpPr>
      <p:sp>
        <p:nvSpPr>
          <p:cNvPr id="84" name="Google Shape;84;p18"/>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Finding all rotations that c matches c' in O(n)</a:t>
            </a:r>
            <a:endParaRPr/>
          </a:p>
        </p:txBody>
      </p:sp>
      <p:sp>
        <p:nvSpPr>
          <p:cNvPr id="85" name="Google Shape;85;p18"/>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A simple solution is to just build a hash table that maps all rotations of c to a vector of rotation values.</a:t>
            </a:r>
            <a:endParaRPr/>
          </a:p>
          <a:p>
            <a:pPr indent="0" lvl="0" marL="0" rtl="0" algn="l">
              <a:spcBef>
                <a:spcPts val="1600"/>
              </a:spcBef>
              <a:spcAft>
                <a:spcPts val="0"/>
              </a:spcAft>
              <a:buNone/>
            </a:pPr>
            <a:r>
              <a:rPr lang="en"/>
              <a:t>Another solution is to use a cyclic hash and check for a matching hash value.</a:t>
            </a:r>
            <a:endParaRPr/>
          </a:p>
          <a:p>
            <a:pPr indent="0" lvl="0" marL="0" rtl="0" algn="l">
              <a:spcBef>
                <a:spcPts val="1600"/>
              </a:spcBef>
              <a:spcAft>
                <a:spcPts val="1600"/>
              </a:spcAft>
              <a:buNone/>
            </a:pPr>
            <a:r>
              <a:rPr lang="en"/>
              <a:t>Either one of these tricks reduces the runtime to O(n^2) and passes easily.</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9" name="Shape 89"/>
        <p:cNvGrpSpPr/>
        <p:nvPr/>
      </p:nvGrpSpPr>
      <p:grpSpPr>
        <a:xfrm>
          <a:off x="0" y="0"/>
          <a:ext cx="0" cy="0"/>
          <a:chOff x="0" y="0"/>
          <a:chExt cx="0" cy="0"/>
        </a:xfrm>
      </p:grpSpPr>
      <p:sp>
        <p:nvSpPr>
          <p:cNvPr id="90" name="Google Shape;90;p19"/>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Even Faster</a:t>
            </a:r>
            <a:endParaRPr/>
          </a:p>
        </p:txBody>
      </p:sp>
      <p:sp>
        <p:nvSpPr>
          <p:cNvPr id="91" name="Google Shape;91;p19"/>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1600"/>
              </a:spcAft>
              <a:buNone/>
            </a:pPr>
            <a:r>
              <a:rPr lang="en"/>
              <a:t>An even faster solution is to an Fast Fourier Transform or Number Theoretic Transform to construct a solution with convolutions.  One of the judge solutions exhibits this technique, but it was not necessary to get a solution that runs in time.</a:t>
            </a: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